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 id="2147483672" r:id="rId2"/>
  </p:sldMasterIdLst>
  <p:notesMasterIdLst>
    <p:notesMasterId r:id="rId62"/>
  </p:notesMasterIdLst>
  <p:handoutMasterIdLst>
    <p:handoutMasterId r:id="rId63"/>
  </p:handoutMasterIdLst>
  <p:sldIdLst>
    <p:sldId id="346" r:id="rId3"/>
    <p:sldId id="836" r:id="rId4"/>
    <p:sldId id="837" r:id="rId5"/>
    <p:sldId id="885" r:id="rId6"/>
    <p:sldId id="839" r:id="rId7"/>
    <p:sldId id="838" r:id="rId8"/>
    <p:sldId id="913" r:id="rId9"/>
    <p:sldId id="902" r:id="rId10"/>
    <p:sldId id="924" r:id="rId11"/>
    <p:sldId id="914" r:id="rId12"/>
    <p:sldId id="915" r:id="rId13"/>
    <p:sldId id="916" r:id="rId14"/>
    <p:sldId id="917" r:id="rId15"/>
    <p:sldId id="918" r:id="rId16"/>
    <p:sldId id="919" r:id="rId17"/>
    <p:sldId id="923" r:id="rId18"/>
    <p:sldId id="920" r:id="rId19"/>
    <p:sldId id="921" r:id="rId20"/>
    <p:sldId id="922" r:id="rId21"/>
    <p:sldId id="925" r:id="rId22"/>
    <p:sldId id="942" r:id="rId23"/>
    <p:sldId id="944" r:id="rId24"/>
    <p:sldId id="945" r:id="rId25"/>
    <p:sldId id="946" r:id="rId26"/>
    <p:sldId id="971" r:id="rId27"/>
    <p:sldId id="929" r:id="rId28"/>
    <p:sldId id="930" r:id="rId29"/>
    <p:sldId id="931" r:id="rId30"/>
    <p:sldId id="934" r:id="rId31"/>
    <p:sldId id="932" r:id="rId32"/>
    <p:sldId id="933" r:id="rId33"/>
    <p:sldId id="954" r:id="rId34"/>
    <p:sldId id="938" r:id="rId35"/>
    <p:sldId id="936" r:id="rId36"/>
    <p:sldId id="947" r:id="rId37"/>
    <p:sldId id="955" r:id="rId38"/>
    <p:sldId id="948" r:id="rId39"/>
    <p:sldId id="972" r:id="rId40"/>
    <p:sldId id="943" r:id="rId41"/>
    <p:sldId id="968" r:id="rId42"/>
    <p:sldId id="969" r:id="rId43"/>
    <p:sldId id="967" r:id="rId44"/>
    <p:sldId id="949" r:id="rId45"/>
    <p:sldId id="956" r:id="rId46"/>
    <p:sldId id="950" r:id="rId47"/>
    <p:sldId id="951" r:id="rId48"/>
    <p:sldId id="957" r:id="rId49"/>
    <p:sldId id="953" r:id="rId50"/>
    <p:sldId id="958" r:id="rId51"/>
    <p:sldId id="959" r:id="rId52"/>
    <p:sldId id="952" r:id="rId53"/>
    <p:sldId id="960" r:id="rId54"/>
    <p:sldId id="964" r:id="rId55"/>
    <p:sldId id="965" r:id="rId56"/>
    <p:sldId id="966" r:id="rId57"/>
    <p:sldId id="973" r:id="rId58"/>
    <p:sldId id="941" r:id="rId59"/>
    <p:sldId id="970" r:id="rId60"/>
    <p:sldId id="835"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951"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AE47"/>
    <a:srgbClr val="0096C2"/>
    <a:srgbClr val="713605"/>
    <a:srgbClr val="D5982B"/>
    <a:srgbClr val="E5BA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8" autoAdjust="0"/>
    <p:restoredTop sz="95979" autoAdjust="0"/>
  </p:normalViewPr>
  <p:slideViewPr>
    <p:cSldViewPr>
      <p:cViewPr varScale="1">
        <p:scale>
          <a:sx n="65" d="100"/>
          <a:sy n="65" d="100"/>
        </p:scale>
        <p:origin x="924" y="78"/>
      </p:cViewPr>
      <p:guideLst>
        <p:guide orient="horz" pos="2160"/>
        <p:guide pos="3951"/>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696"/>
    </p:cViewPr>
  </p:sorterViewPr>
  <p:notesViewPr>
    <p:cSldViewPr showGuides="1">
      <p:cViewPr varScale="1">
        <p:scale>
          <a:sx n="51" d="100"/>
          <a:sy n="51" d="100"/>
        </p:scale>
        <p:origin x="2774" y="5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handoutMaster" Target="handoutMasters/handout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69" Type="http://schemas.microsoft.com/office/2016/11/relationships/changesInfo" Target="changesInfos/changesInfo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teivan Defilla" userId="e6951439-4cb8-4ee4-ad83-9dc15642396c" providerId="ADAL" clId="{C855A0C8-B3E2-4AF8-9B5E-C89B97DAEFA1}"/>
    <pc:docChg chg="undo custSel modSld">
      <pc:chgData name="Steivan Defilla" userId="e6951439-4cb8-4ee4-ad83-9dc15642396c" providerId="ADAL" clId="{C855A0C8-B3E2-4AF8-9B5E-C89B97DAEFA1}" dt="2022-10-27T13:55:11.366" v="1" actId="1076"/>
      <pc:docMkLst>
        <pc:docMk/>
      </pc:docMkLst>
      <pc:sldChg chg="modSp mod">
        <pc:chgData name="Steivan Defilla" userId="e6951439-4cb8-4ee4-ad83-9dc15642396c" providerId="ADAL" clId="{C855A0C8-B3E2-4AF8-9B5E-C89B97DAEFA1}" dt="2022-10-27T13:55:11.366" v="1" actId="1076"/>
        <pc:sldMkLst>
          <pc:docMk/>
          <pc:sldMk cId="2791107198" sldId="951"/>
        </pc:sldMkLst>
        <pc:spChg chg="mod">
          <ac:chgData name="Steivan Defilla" userId="e6951439-4cb8-4ee4-ad83-9dc15642396c" providerId="ADAL" clId="{C855A0C8-B3E2-4AF8-9B5E-C89B97DAEFA1}" dt="2022-10-27T13:55:11.366" v="1" actId="1076"/>
          <ac:spMkLst>
            <pc:docMk/>
            <pc:sldMk cId="2791107198" sldId="951"/>
            <ac:spMk id="6" creationId="{2CBBED6F-91E2-40F5-8C00-1645A1C50B72}"/>
          </ac:spMkLst>
        </pc:spChg>
      </pc:sldChg>
    </pc:docChg>
  </pc:docChgLst>
  <pc:docChgLst>
    <pc:chgData name="Steivan Defilla" userId="e6951439-4cb8-4ee4-ad83-9dc15642396c" providerId="ADAL" clId="{C21592B6-9F4C-46E7-ACE7-249413185129}"/>
    <pc:docChg chg="modSld">
      <pc:chgData name="Steivan Defilla" userId="e6951439-4cb8-4ee4-ad83-9dc15642396c" providerId="ADAL" clId="{C21592B6-9F4C-46E7-ACE7-249413185129}" dt="2022-05-07T02:09:53.001" v="21" actId="20577"/>
      <pc:docMkLst>
        <pc:docMk/>
      </pc:docMkLst>
      <pc:sldChg chg="modSp mod">
        <pc:chgData name="Steivan Defilla" userId="e6951439-4cb8-4ee4-ad83-9dc15642396c" providerId="ADAL" clId="{C21592B6-9F4C-46E7-ACE7-249413185129}" dt="2022-05-07T02:09:53.001" v="21" actId="20577"/>
        <pc:sldMkLst>
          <pc:docMk/>
          <pc:sldMk cId="2425285012" sldId="934"/>
        </pc:sldMkLst>
        <pc:spChg chg="mod">
          <ac:chgData name="Steivan Defilla" userId="e6951439-4cb8-4ee4-ad83-9dc15642396c" providerId="ADAL" clId="{C21592B6-9F4C-46E7-ACE7-249413185129}" dt="2022-05-07T02:07:05.870" v="3"/>
          <ac:spMkLst>
            <pc:docMk/>
            <pc:sldMk cId="2425285012" sldId="934"/>
            <ac:spMk id="21" creationId="{82076626-3A52-4088-9C21-1FCA16C6E8DC}"/>
          </ac:spMkLst>
        </pc:spChg>
        <pc:spChg chg="mod">
          <ac:chgData name="Steivan Defilla" userId="e6951439-4cb8-4ee4-ad83-9dc15642396c" providerId="ADAL" clId="{C21592B6-9F4C-46E7-ACE7-249413185129}" dt="2022-05-07T02:07:24.396" v="7"/>
          <ac:spMkLst>
            <pc:docMk/>
            <pc:sldMk cId="2425285012" sldId="934"/>
            <ac:spMk id="24" creationId="{6A3B56EF-47B0-405F-8AF7-063C4ACDC074}"/>
          </ac:spMkLst>
        </pc:spChg>
        <pc:spChg chg="mod">
          <ac:chgData name="Steivan Defilla" userId="e6951439-4cb8-4ee4-ad83-9dc15642396c" providerId="ADAL" clId="{C21592B6-9F4C-46E7-ACE7-249413185129}" dt="2022-05-07T02:09:53.001" v="21" actId="20577"/>
          <ac:spMkLst>
            <pc:docMk/>
            <pc:sldMk cId="2425285012" sldId="934"/>
            <ac:spMk id="29" creationId="{54D7458B-FC0A-4EDB-A2A8-77B8B1D716CB}"/>
          </ac:spMkLst>
        </pc:spChg>
        <pc:spChg chg="mod">
          <ac:chgData name="Steivan Defilla" userId="e6951439-4cb8-4ee4-ad83-9dc15642396c" providerId="ADAL" clId="{C21592B6-9F4C-46E7-ACE7-249413185129}" dt="2022-05-07T02:08:33.837" v="11" actId="14100"/>
          <ac:spMkLst>
            <pc:docMk/>
            <pc:sldMk cId="2425285012" sldId="934"/>
            <ac:spMk id="30" creationId="{B15B42B2-DB73-4034-8AA6-7B7AC571A45D}"/>
          </ac:spMkLst>
        </pc:spChg>
        <pc:spChg chg="mod">
          <ac:chgData name="Steivan Defilla" userId="e6951439-4cb8-4ee4-ad83-9dc15642396c" providerId="ADAL" clId="{C21592B6-9F4C-46E7-ACE7-249413185129}" dt="2022-05-07T02:08:45.604" v="15" actId="14100"/>
          <ac:spMkLst>
            <pc:docMk/>
            <pc:sldMk cId="2425285012" sldId="934"/>
            <ac:spMk id="31" creationId="{E7BAC027-50B2-4F70-BD4E-62A303525D88}"/>
          </ac:spMkLst>
        </pc:spChg>
        <pc:spChg chg="mod">
          <ac:chgData name="Steivan Defilla" userId="e6951439-4cb8-4ee4-ad83-9dc15642396c" providerId="ADAL" clId="{C21592B6-9F4C-46E7-ACE7-249413185129}" dt="2022-05-07T02:08:52.924" v="17" actId="14100"/>
          <ac:spMkLst>
            <pc:docMk/>
            <pc:sldMk cId="2425285012" sldId="934"/>
            <ac:spMk id="32" creationId="{276F9BDA-2AD3-476D-A25C-8E78E02072D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3769A8-686A-4D66-AC5C-48E0E7C6D7DE}"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E8D271A7-5080-4481-890E-03BBE248F6A6}">
      <dgm:prSet custT="1"/>
      <dgm:spPr>
        <a:ln>
          <a:solidFill>
            <a:srgbClr val="002060"/>
          </a:solidFill>
        </a:ln>
      </dgm:spPr>
      <dgm:t>
        <a:bodyPr/>
        <a:lstStyle/>
        <a:p>
          <a:pPr marL="177800" indent="0" algn="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Economic Measures Available to Cities</a:t>
          </a:r>
        </a:p>
      </dgm:t>
    </dgm:pt>
    <dgm:pt modelId="{18415330-C2BB-43AD-9A17-B558C11000D6}" type="parTrans" cxnId="{48DAA752-637B-43C9-AE50-A78EC237F197}">
      <dgm:prSet/>
      <dgm:spPr/>
      <dgm:t>
        <a:bodyPr/>
        <a:lstStyle/>
        <a:p>
          <a:endParaRPr lang="en-US">
            <a:latin typeface="Times New Roman" panose="02020603050405020304" pitchFamily="18" charset="0"/>
            <a:cs typeface="Times New Roman" panose="02020603050405020304" pitchFamily="18" charset="0"/>
          </a:endParaRPr>
        </a:p>
      </dgm:t>
    </dgm:pt>
    <dgm:pt modelId="{C6421F70-0402-45DA-8930-16C660022162}" type="sibTrans" cxnId="{48DAA752-637B-43C9-AE50-A78EC237F197}">
      <dgm:prSet/>
      <dgm:spPr/>
      <dgm:t>
        <a:bodyPr/>
        <a:lstStyle/>
        <a:p>
          <a:endParaRPr lang="en-US">
            <a:latin typeface="Times New Roman" panose="02020603050405020304" pitchFamily="18" charset="0"/>
            <a:cs typeface="Times New Roman" panose="02020603050405020304" pitchFamily="18" charset="0"/>
          </a:endParaRPr>
        </a:p>
      </dgm:t>
    </dgm:pt>
    <dgm:pt modelId="{1FAB73C1-2164-42DD-97E8-6309AE96CC17}">
      <dgm:prSet custT="1"/>
      <dgm:spPr>
        <a:ln>
          <a:solidFill>
            <a:srgbClr val="002060"/>
          </a:solidFill>
        </a:ln>
      </dgm:spPr>
      <dgm:t>
        <a:bodyPr/>
        <a:lstStyle/>
        <a:p>
          <a:pPr marL="177800" indent="0" algn="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Conclusions</a:t>
          </a:r>
        </a:p>
      </dgm:t>
    </dgm:pt>
    <dgm:pt modelId="{E8618520-0D36-4A3C-91DD-3111D9BFF6F0}" type="parTrans" cxnId="{EFFED8E2-D213-43A8-B2A0-9E8F1FF83F61}">
      <dgm:prSet/>
      <dgm:spPr/>
      <dgm:t>
        <a:bodyPr/>
        <a:lstStyle/>
        <a:p>
          <a:endParaRPr lang="en-GB">
            <a:latin typeface="Times New Roman" panose="02020603050405020304" pitchFamily="18" charset="0"/>
            <a:cs typeface="Times New Roman" panose="02020603050405020304" pitchFamily="18" charset="0"/>
          </a:endParaRPr>
        </a:p>
      </dgm:t>
    </dgm:pt>
    <dgm:pt modelId="{5E453AEE-0C53-42E7-9D7B-DE526513E179}" type="sibTrans" cxnId="{EFFED8E2-D213-43A8-B2A0-9E8F1FF83F61}">
      <dgm:prSet/>
      <dgm:spPr/>
      <dgm:t>
        <a:bodyPr/>
        <a:lstStyle/>
        <a:p>
          <a:endParaRPr lang="en-GB">
            <a:latin typeface="Times New Roman" panose="02020603050405020304" pitchFamily="18" charset="0"/>
            <a:cs typeface="Times New Roman" panose="02020603050405020304" pitchFamily="18" charset="0"/>
          </a:endParaRPr>
        </a:p>
      </dgm:t>
    </dgm:pt>
    <dgm:pt modelId="{40DBE749-27CB-4710-8B98-AF48C0BAE125}">
      <dgm:prSet phldrT="[Text]" custT="1"/>
      <dgm:spPr>
        <a:ln>
          <a:solidFill>
            <a:srgbClr val="002060"/>
          </a:solidFill>
        </a:ln>
      </dgm:spPr>
      <dgm:t>
        <a:bodyPr/>
        <a:lstStyle/>
        <a:p>
          <a:pPr marL="177800" indent="0" algn="r" defTabSz="914400" rtl="0" eaLnBrk="1" latinLnBrk="0" hangingPunct="1">
            <a:spcBef>
              <a:spcPct val="0"/>
            </a:spcBef>
            <a:buNone/>
          </a:pP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What is the Energy Transition</a:t>
          </a:r>
        </a:p>
      </dgm:t>
    </dgm:pt>
    <dgm:pt modelId="{B1339907-80BF-417D-A060-75B489E670C9}" type="sibTrans" cxnId="{A95116D0-67F8-421C-93E0-AF6B3FE810AC}">
      <dgm:prSet/>
      <dgm:spPr>
        <a:ln>
          <a:solidFill>
            <a:srgbClr val="002060"/>
          </a:solidFill>
        </a:ln>
      </dgm:spPr>
      <dgm:t>
        <a:bodyPr/>
        <a:lstStyle/>
        <a:p>
          <a:endParaRPr lang="en-US">
            <a:latin typeface="Times New Roman" panose="02020603050405020304" pitchFamily="18" charset="0"/>
            <a:cs typeface="Times New Roman" panose="02020603050405020304" pitchFamily="18" charset="0"/>
          </a:endParaRPr>
        </a:p>
      </dgm:t>
    </dgm:pt>
    <dgm:pt modelId="{784D16E4-4BA9-4FA8-A458-70D8450FB086}" type="parTrans" cxnId="{A95116D0-67F8-421C-93E0-AF6B3FE810AC}">
      <dgm:prSet/>
      <dgm:spPr/>
      <dgm:t>
        <a:bodyPr/>
        <a:lstStyle/>
        <a:p>
          <a:endParaRPr lang="en-US">
            <a:latin typeface="Times New Roman" panose="02020603050405020304" pitchFamily="18" charset="0"/>
            <a:cs typeface="Times New Roman" panose="02020603050405020304" pitchFamily="18" charset="0"/>
          </a:endParaRPr>
        </a:p>
      </dgm:t>
    </dgm:pt>
    <dgm:pt modelId="{57F2B1C4-14F0-48C6-B95C-2D210F5BA02D}">
      <dgm:prSet phldrT="[Text]" custT="1"/>
      <dgm:spPr>
        <a:ln>
          <a:solidFill>
            <a:srgbClr val="002060"/>
          </a:solidFill>
        </a:ln>
      </dgm:spPr>
      <dgm:t>
        <a:bodyPr/>
        <a:lstStyle/>
        <a:p>
          <a:pPr algn="r" rtl="0" eaLnBrk="1" latinLnBrk="0" hangingPunct="1">
            <a:buNone/>
          </a:pPr>
          <a:r>
            <a:rPr lang="en-US" sz="2400" b="1"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How to Catalyze Public Investments </a:t>
          </a:r>
        </a:p>
      </dgm:t>
    </dgm:pt>
    <dgm:pt modelId="{F0177476-CADA-4B54-B7E3-220CF317B6F2}" type="parTrans" cxnId="{E432B01B-DC1D-4CA7-BC0D-551559DBCB06}">
      <dgm:prSet/>
      <dgm:spPr/>
      <dgm:t>
        <a:bodyPr/>
        <a:lstStyle/>
        <a:p>
          <a:endParaRPr lang="fr-BE">
            <a:latin typeface="Times New Roman" panose="02020603050405020304" pitchFamily="18" charset="0"/>
            <a:cs typeface="Times New Roman" panose="02020603050405020304" pitchFamily="18" charset="0"/>
          </a:endParaRPr>
        </a:p>
      </dgm:t>
    </dgm:pt>
    <dgm:pt modelId="{858B5790-6550-4938-904A-D65FEB937F36}" type="sibTrans" cxnId="{E432B01B-DC1D-4CA7-BC0D-551559DBCB06}">
      <dgm:prSet/>
      <dgm:spPr/>
      <dgm:t>
        <a:bodyPr/>
        <a:lstStyle/>
        <a:p>
          <a:endParaRPr lang="fr-BE">
            <a:latin typeface="Times New Roman" panose="02020603050405020304" pitchFamily="18" charset="0"/>
            <a:cs typeface="Times New Roman" panose="02020603050405020304" pitchFamily="18" charset="0"/>
          </a:endParaRPr>
        </a:p>
      </dgm:t>
    </dgm:pt>
    <dgm:pt modelId="{9D241CBB-CEB5-4E5B-8769-928A585E4849}" type="pres">
      <dgm:prSet presAssocID="{AD3769A8-686A-4D66-AC5C-48E0E7C6D7DE}" presName="Name0" presStyleCnt="0">
        <dgm:presLayoutVars>
          <dgm:chMax val="7"/>
          <dgm:chPref val="7"/>
          <dgm:dir/>
        </dgm:presLayoutVars>
      </dgm:prSet>
      <dgm:spPr/>
    </dgm:pt>
    <dgm:pt modelId="{E05A7353-086A-46B0-AA88-F2F704557A8A}" type="pres">
      <dgm:prSet presAssocID="{AD3769A8-686A-4D66-AC5C-48E0E7C6D7DE}" presName="Name1" presStyleCnt="0"/>
      <dgm:spPr/>
    </dgm:pt>
    <dgm:pt modelId="{8239C95D-5394-4DCA-935A-CD7560204CB0}" type="pres">
      <dgm:prSet presAssocID="{AD3769A8-686A-4D66-AC5C-48E0E7C6D7DE}" presName="cycle" presStyleCnt="0"/>
      <dgm:spPr/>
    </dgm:pt>
    <dgm:pt modelId="{C35BD092-0E31-4D79-926C-4E4C7D48C6FF}" type="pres">
      <dgm:prSet presAssocID="{AD3769A8-686A-4D66-AC5C-48E0E7C6D7DE}" presName="srcNode" presStyleLbl="node1" presStyleIdx="0" presStyleCnt="4"/>
      <dgm:spPr/>
    </dgm:pt>
    <dgm:pt modelId="{F04561C2-F5F8-48EC-BC10-36E6E80D398D}" type="pres">
      <dgm:prSet presAssocID="{AD3769A8-686A-4D66-AC5C-48E0E7C6D7DE}" presName="conn" presStyleLbl="parChTrans1D2" presStyleIdx="0" presStyleCnt="1"/>
      <dgm:spPr/>
    </dgm:pt>
    <dgm:pt modelId="{70A006B0-A0B4-44AB-B165-37BC862B1F50}" type="pres">
      <dgm:prSet presAssocID="{AD3769A8-686A-4D66-AC5C-48E0E7C6D7DE}" presName="extraNode" presStyleLbl="node1" presStyleIdx="0" presStyleCnt="4"/>
      <dgm:spPr/>
    </dgm:pt>
    <dgm:pt modelId="{32E1381E-D76B-4697-9261-D95532C8A918}" type="pres">
      <dgm:prSet presAssocID="{AD3769A8-686A-4D66-AC5C-48E0E7C6D7DE}" presName="dstNode" presStyleLbl="node1" presStyleIdx="0" presStyleCnt="4"/>
      <dgm:spPr/>
    </dgm:pt>
    <dgm:pt modelId="{80D54BDB-588E-47FF-87FD-21C4F8A57006}" type="pres">
      <dgm:prSet presAssocID="{40DBE749-27CB-4710-8B98-AF48C0BAE125}" presName="text_1" presStyleLbl="node1" presStyleIdx="0" presStyleCnt="4" custScaleX="93588" custLinFactNeighborX="52" custLinFactNeighborY="471">
        <dgm:presLayoutVars>
          <dgm:bulletEnabled val="1"/>
        </dgm:presLayoutVars>
      </dgm:prSet>
      <dgm:spPr/>
    </dgm:pt>
    <dgm:pt modelId="{F2AD389A-BBC7-452C-B713-C5B54D36179B}" type="pres">
      <dgm:prSet presAssocID="{40DBE749-27CB-4710-8B98-AF48C0BAE125}" presName="accent_1" presStyleCnt="0"/>
      <dgm:spPr/>
    </dgm:pt>
    <dgm:pt modelId="{167F5B04-8BD2-4EBE-8F8A-01602B755E7C}" type="pres">
      <dgm:prSet presAssocID="{40DBE749-27CB-4710-8B98-AF48C0BAE125}" presName="accentRepeatNode" presStyleLbl="solidFgAcc1" presStyleIdx="0" presStyleCnt="4" custScaleX="98446" custScaleY="94119"/>
      <dgm:spPr>
        <a:prstGeom prst="ellipse">
          <a:avLst/>
        </a:prstGeom>
        <a:ln>
          <a:solidFill>
            <a:srgbClr val="002060"/>
          </a:solidFill>
        </a:ln>
      </dgm:spPr>
    </dgm:pt>
    <dgm:pt modelId="{0363240D-B863-4431-B859-46818C4A06B8}" type="pres">
      <dgm:prSet presAssocID="{E8D271A7-5080-4481-890E-03BBE248F6A6}" presName="text_2" presStyleLbl="node1" presStyleIdx="1" presStyleCnt="4" custScaleX="93588">
        <dgm:presLayoutVars>
          <dgm:bulletEnabled val="1"/>
        </dgm:presLayoutVars>
      </dgm:prSet>
      <dgm:spPr/>
    </dgm:pt>
    <dgm:pt modelId="{FA4C7A23-023D-4579-A64F-9B22239703E7}" type="pres">
      <dgm:prSet presAssocID="{E8D271A7-5080-4481-890E-03BBE248F6A6}" presName="accent_2" presStyleCnt="0"/>
      <dgm:spPr/>
    </dgm:pt>
    <dgm:pt modelId="{EBF8BD78-F569-4AC8-BD2B-6578DD6795F1}" type="pres">
      <dgm:prSet presAssocID="{E8D271A7-5080-4481-890E-03BBE248F6A6}" presName="accentRepeatNode" presStyleLbl="solidFgAcc1" presStyleIdx="1" presStyleCnt="4" custAng="0" custScaleX="100069" custScaleY="94119"/>
      <dgm:spPr>
        <a:prstGeom prst="ellipse">
          <a:avLst/>
        </a:prstGeom>
        <a:ln>
          <a:solidFill>
            <a:srgbClr val="002060"/>
          </a:solidFill>
        </a:ln>
      </dgm:spPr>
    </dgm:pt>
    <dgm:pt modelId="{7B21D169-CDBA-4360-A39F-EB6BE91C389C}" type="pres">
      <dgm:prSet presAssocID="{57F2B1C4-14F0-48C6-B95C-2D210F5BA02D}" presName="text_3" presStyleLbl="node1" presStyleIdx="2" presStyleCnt="4" custScaleX="93588" custLinFactNeighborX="-306" custLinFactNeighborY="4971">
        <dgm:presLayoutVars>
          <dgm:bulletEnabled val="1"/>
        </dgm:presLayoutVars>
      </dgm:prSet>
      <dgm:spPr/>
    </dgm:pt>
    <dgm:pt modelId="{0477A98E-EB4A-42E8-955B-3574FD6F6A80}" type="pres">
      <dgm:prSet presAssocID="{57F2B1C4-14F0-48C6-B95C-2D210F5BA02D}" presName="accent_3" presStyleCnt="0"/>
      <dgm:spPr/>
    </dgm:pt>
    <dgm:pt modelId="{95BE8498-542F-4F4D-8D98-A0A95193AC3E}" type="pres">
      <dgm:prSet presAssocID="{57F2B1C4-14F0-48C6-B95C-2D210F5BA02D}" presName="accentRepeatNode" presStyleLbl="solidFgAcc1" presStyleIdx="2" presStyleCnt="4"/>
      <dgm:spPr>
        <a:ln>
          <a:solidFill>
            <a:srgbClr val="002060"/>
          </a:solidFill>
        </a:ln>
      </dgm:spPr>
    </dgm:pt>
    <dgm:pt modelId="{47FC5AC7-F3CB-476F-8559-02939A0CAD2F}" type="pres">
      <dgm:prSet presAssocID="{1FAB73C1-2164-42DD-97E8-6309AE96CC17}" presName="text_4" presStyleLbl="node1" presStyleIdx="3" presStyleCnt="4" custScaleX="95181">
        <dgm:presLayoutVars>
          <dgm:bulletEnabled val="1"/>
        </dgm:presLayoutVars>
      </dgm:prSet>
      <dgm:spPr/>
    </dgm:pt>
    <dgm:pt modelId="{96D449EB-3A56-45DE-8B82-9FF338FF43F8}" type="pres">
      <dgm:prSet presAssocID="{1FAB73C1-2164-42DD-97E8-6309AE96CC17}" presName="accent_4" presStyleCnt="0"/>
      <dgm:spPr/>
    </dgm:pt>
    <dgm:pt modelId="{51D20059-CE0C-42F3-807A-15551CC4639E}" type="pres">
      <dgm:prSet presAssocID="{1FAB73C1-2164-42DD-97E8-6309AE96CC17}" presName="accentRepeatNode" presStyleLbl="solidFgAcc1" presStyleIdx="3" presStyleCnt="4"/>
      <dgm:spPr>
        <a:ln>
          <a:solidFill>
            <a:srgbClr val="002060"/>
          </a:solidFill>
        </a:ln>
      </dgm:spPr>
    </dgm:pt>
  </dgm:ptLst>
  <dgm:cxnLst>
    <dgm:cxn modelId="{A5065704-5A19-4D4C-9D40-1ADAE1A46BA1}" type="presOf" srcId="{E8D271A7-5080-4481-890E-03BBE248F6A6}" destId="{0363240D-B863-4431-B859-46818C4A06B8}" srcOrd="0" destOrd="0" presId="urn:microsoft.com/office/officeart/2008/layout/VerticalCurvedList"/>
    <dgm:cxn modelId="{E432B01B-DC1D-4CA7-BC0D-551559DBCB06}" srcId="{AD3769A8-686A-4D66-AC5C-48E0E7C6D7DE}" destId="{57F2B1C4-14F0-48C6-B95C-2D210F5BA02D}" srcOrd="2" destOrd="0" parTransId="{F0177476-CADA-4B54-B7E3-220CF317B6F2}" sibTransId="{858B5790-6550-4938-904A-D65FEB937F36}"/>
    <dgm:cxn modelId="{F51F8931-6AD2-40B0-82DD-7596A2BF884B}" type="presOf" srcId="{40DBE749-27CB-4710-8B98-AF48C0BAE125}" destId="{80D54BDB-588E-47FF-87FD-21C4F8A57006}" srcOrd="0" destOrd="0" presId="urn:microsoft.com/office/officeart/2008/layout/VerticalCurvedList"/>
    <dgm:cxn modelId="{0CCD2344-13E9-43CE-87B6-CF33AF9531A8}" type="presOf" srcId="{AD3769A8-686A-4D66-AC5C-48E0E7C6D7DE}" destId="{9D241CBB-CEB5-4E5B-8769-928A585E4849}" srcOrd="0" destOrd="0" presId="urn:microsoft.com/office/officeart/2008/layout/VerticalCurvedList"/>
    <dgm:cxn modelId="{48DAA752-637B-43C9-AE50-A78EC237F197}" srcId="{AD3769A8-686A-4D66-AC5C-48E0E7C6D7DE}" destId="{E8D271A7-5080-4481-890E-03BBE248F6A6}" srcOrd="1" destOrd="0" parTransId="{18415330-C2BB-43AD-9A17-B558C11000D6}" sibTransId="{C6421F70-0402-45DA-8930-16C660022162}"/>
    <dgm:cxn modelId="{11523A7A-22DE-436F-828F-A51E975DE224}" type="presOf" srcId="{B1339907-80BF-417D-A060-75B489E670C9}" destId="{F04561C2-F5F8-48EC-BC10-36E6E80D398D}" srcOrd="0" destOrd="0" presId="urn:microsoft.com/office/officeart/2008/layout/VerticalCurvedList"/>
    <dgm:cxn modelId="{A936B89E-717F-4392-A313-061470CF6697}" type="presOf" srcId="{1FAB73C1-2164-42DD-97E8-6309AE96CC17}" destId="{47FC5AC7-F3CB-476F-8559-02939A0CAD2F}" srcOrd="0" destOrd="0" presId="urn:microsoft.com/office/officeart/2008/layout/VerticalCurvedList"/>
    <dgm:cxn modelId="{A95116D0-67F8-421C-93E0-AF6B3FE810AC}" srcId="{AD3769A8-686A-4D66-AC5C-48E0E7C6D7DE}" destId="{40DBE749-27CB-4710-8B98-AF48C0BAE125}" srcOrd="0" destOrd="0" parTransId="{784D16E4-4BA9-4FA8-A458-70D8450FB086}" sibTransId="{B1339907-80BF-417D-A060-75B489E670C9}"/>
    <dgm:cxn modelId="{EFFED8E2-D213-43A8-B2A0-9E8F1FF83F61}" srcId="{AD3769A8-686A-4D66-AC5C-48E0E7C6D7DE}" destId="{1FAB73C1-2164-42DD-97E8-6309AE96CC17}" srcOrd="3" destOrd="0" parTransId="{E8618520-0D36-4A3C-91DD-3111D9BFF6F0}" sibTransId="{5E453AEE-0C53-42E7-9D7B-DE526513E179}"/>
    <dgm:cxn modelId="{58ADD1EA-3CAC-4D67-97D1-975FE2095B73}" type="presOf" srcId="{57F2B1C4-14F0-48C6-B95C-2D210F5BA02D}" destId="{7B21D169-CDBA-4360-A39F-EB6BE91C389C}" srcOrd="0" destOrd="0" presId="urn:microsoft.com/office/officeart/2008/layout/VerticalCurvedList"/>
    <dgm:cxn modelId="{262282B7-749A-4729-9DA1-038F630E5D4D}" type="presParOf" srcId="{9D241CBB-CEB5-4E5B-8769-928A585E4849}" destId="{E05A7353-086A-46B0-AA88-F2F704557A8A}" srcOrd="0" destOrd="0" presId="urn:microsoft.com/office/officeart/2008/layout/VerticalCurvedList"/>
    <dgm:cxn modelId="{7E84C131-1017-4ABF-A4B4-CBE8714508A8}" type="presParOf" srcId="{E05A7353-086A-46B0-AA88-F2F704557A8A}" destId="{8239C95D-5394-4DCA-935A-CD7560204CB0}" srcOrd="0" destOrd="0" presId="urn:microsoft.com/office/officeart/2008/layout/VerticalCurvedList"/>
    <dgm:cxn modelId="{E92AA23C-F23E-4A25-A0C2-3DA5415C9B33}" type="presParOf" srcId="{8239C95D-5394-4DCA-935A-CD7560204CB0}" destId="{C35BD092-0E31-4D79-926C-4E4C7D48C6FF}" srcOrd="0" destOrd="0" presId="urn:microsoft.com/office/officeart/2008/layout/VerticalCurvedList"/>
    <dgm:cxn modelId="{9D32E2B7-967B-47A5-A436-17C058E7C943}" type="presParOf" srcId="{8239C95D-5394-4DCA-935A-CD7560204CB0}" destId="{F04561C2-F5F8-48EC-BC10-36E6E80D398D}" srcOrd="1" destOrd="0" presId="urn:microsoft.com/office/officeart/2008/layout/VerticalCurvedList"/>
    <dgm:cxn modelId="{4F664DC4-466F-4927-85A5-39846278563C}" type="presParOf" srcId="{8239C95D-5394-4DCA-935A-CD7560204CB0}" destId="{70A006B0-A0B4-44AB-B165-37BC862B1F50}" srcOrd="2" destOrd="0" presId="urn:microsoft.com/office/officeart/2008/layout/VerticalCurvedList"/>
    <dgm:cxn modelId="{D72BEFAF-F388-4019-8271-86EF6D34DB3D}" type="presParOf" srcId="{8239C95D-5394-4DCA-935A-CD7560204CB0}" destId="{32E1381E-D76B-4697-9261-D95532C8A918}" srcOrd="3" destOrd="0" presId="urn:microsoft.com/office/officeart/2008/layout/VerticalCurvedList"/>
    <dgm:cxn modelId="{83DF48E3-0AA3-471C-8E8A-648819897A13}" type="presParOf" srcId="{E05A7353-086A-46B0-AA88-F2F704557A8A}" destId="{80D54BDB-588E-47FF-87FD-21C4F8A57006}" srcOrd="1" destOrd="0" presId="urn:microsoft.com/office/officeart/2008/layout/VerticalCurvedList"/>
    <dgm:cxn modelId="{48D40A12-BBFA-44D2-8CD4-5E15D5E34BEE}" type="presParOf" srcId="{E05A7353-086A-46B0-AA88-F2F704557A8A}" destId="{F2AD389A-BBC7-452C-B713-C5B54D36179B}" srcOrd="2" destOrd="0" presId="urn:microsoft.com/office/officeart/2008/layout/VerticalCurvedList"/>
    <dgm:cxn modelId="{F47A3363-1962-490C-BC29-C22AC5ED07EF}" type="presParOf" srcId="{F2AD389A-BBC7-452C-B713-C5B54D36179B}" destId="{167F5B04-8BD2-4EBE-8F8A-01602B755E7C}" srcOrd="0" destOrd="0" presId="urn:microsoft.com/office/officeart/2008/layout/VerticalCurvedList"/>
    <dgm:cxn modelId="{CF85675F-3162-4D97-979E-95FE6EE0315E}" type="presParOf" srcId="{E05A7353-086A-46B0-AA88-F2F704557A8A}" destId="{0363240D-B863-4431-B859-46818C4A06B8}" srcOrd="3" destOrd="0" presId="urn:microsoft.com/office/officeart/2008/layout/VerticalCurvedList"/>
    <dgm:cxn modelId="{06B4621B-80A0-4CB4-93DB-58AC883F9CF9}" type="presParOf" srcId="{E05A7353-086A-46B0-AA88-F2F704557A8A}" destId="{FA4C7A23-023D-4579-A64F-9B22239703E7}" srcOrd="4" destOrd="0" presId="urn:microsoft.com/office/officeart/2008/layout/VerticalCurvedList"/>
    <dgm:cxn modelId="{F1F893CD-770A-446D-89BF-1EE0301D6004}" type="presParOf" srcId="{FA4C7A23-023D-4579-A64F-9B22239703E7}" destId="{EBF8BD78-F569-4AC8-BD2B-6578DD6795F1}" srcOrd="0" destOrd="0" presId="urn:microsoft.com/office/officeart/2008/layout/VerticalCurvedList"/>
    <dgm:cxn modelId="{F8A5A47B-9AD0-4A3C-98AE-C69681F25178}" type="presParOf" srcId="{E05A7353-086A-46B0-AA88-F2F704557A8A}" destId="{7B21D169-CDBA-4360-A39F-EB6BE91C389C}" srcOrd="5" destOrd="0" presId="urn:microsoft.com/office/officeart/2008/layout/VerticalCurvedList"/>
    <dgm:cxn modelId="{8749F206-73F5-4504-9FEA-72522157941B}" type="presParOf" srcId="{E05A7353-086A-46B0-AA88-F2F704557A8A}" destId="{0477A98E-EB4A-42E8-955B-3574FD6F6A80}" srcOrd="6" destOrd="0" presId="urn:microsoft.com/office/officeart/2008/layout/VerticalCurvedList"/>
    <dgm:cxn modelId="{5FD95E01-30DE-47B3-98EA-2BB1CE1837B4}" type="presParOf" srcId="{0477A98E-EB4A-42E8-955B-3574FD6F6A80}" destId="{95BE8498-542F-4F4D-8D98-A0A95193AC3E}" srcOrd="0" destOrd="0" presId="urn:microsoft.com/office/officeart/2008/layout/VerticalCurvedList"/>
    <dgm:cxn modelId="{00F4A7A0-36C7-4B0E-AFBD-77C95BE1C8E1}" type="presParOf" srcId="{E05A7353-086A-46B0-AA88-F2F704557A8A}" destId="{47FC5AC7-F3CB-476F-8559-02939A0CAD2F}" srcOrd="7" destOrd="0" presId="urn:microsoft.com/office/officeart/2008/layout/VerticalCurvedList"/>
    <dgm:cxn modelId="{95B06EF8-3F38-488D-9DD0-B1E31C256FFF}" type="presParOf" srcId="{E05A7353-086A-46B0-AA88-F2F704557A8A}" destId="{96D449EB-3A56-45DE-8B82-9FF338FF43F8}" srcOrd="8" destOrd="0" presId="urn:microsoft.com/office/officeart/2008/layout/VerticalCurvedList"/>
    <dgm:cxn modelId="{6CC01938-F1B4-4E44-B511-80E6D3EEC60A}" type="presParOf" srcId="{96D449EB-3A56-45DE-8B82-9FF338FF43F8}" destId="{51D20059-CE0C-42F3-807A-15551CC4639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3769A8-686A-4D66-AC5C-48E0E7C6D7DE}"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E8D271A7-5080-4481-890E-03BBE248F6A6}">
      <dgm:prSet custT="1"/>
      <dgm:spPr>
        <a:ln>
          <a:solidFill>
            <a:srgbClr val="002060"/>
          </a:solidFill>
        </a:ln>
      </dgm:spPr>
      <dgm:t>
        <a:bodyPr/>
        <a:lstStyle/>
        <a:p>
          <a:pPr marL="177800" indent="0" algn="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Economic Measures Available to Cities</a:t>
          </a:r>
        </a:p>
      </dgm:t>
    </dgm:pt>
    <dgm:pt modelId="{18415330-C2BB-43AD-9A17-B558C11000D6}" type="parTrans" cxnId="{48DAA752-637B-43C9-AE50-A78EC237F197}">
      <dgm:prSet/>
      <dgm:spPr/>
      <dgm:t>
        <a:bodyPr/>
        <a:lstStyle/>
        <a:p>
          <a:endParaRPr lang="en-US">
            <a:latin typeface="Times New Roman" panose="02020603050405020304" pitchFamily="18" charset="0"/>
            <a:cs typeface="Times New Roman" panose="02020603050405020304" pitchFamily="18" charset="0"/>
          </a:endParaRPr>
        </a:p>
      </dgm:t>
    </dgm:pt>
    <dgm:pt modelId="{C6421F70-0402-45DA-8930-16C660022162}" type="sibTrans" cxnId="{48DAA752-637B-43C9-AE50-A78EC237F197}">
      <dgm:prSet/>
      <dgm:spPr/>
      <dgm:t>
        <a:bodyPr/>
        <a:lstStyle/>
        <a:p>
          <a:endParaRPr lang="en-US">
            <a:latin typeface="Times New Roman" panose="02020603050405020304" pitchFamily="18" charset="0"/>
            <a:cs typeface="Times New Roman" panose="02020603050405020304" pitchFamily="18" charset="0"/>
          </a:endParaRPr>
        </a:p>
      </dgm:t>
    </dgm:pt>
    <dgm:pt modelId="{1FAB73C1-2164-42DD-97E8-6309AE96CC17}">
      <dgm:prSet custT="1"/>
      <dgm:spPr>
        <a:ln>
          <a:solidFill>
            <a:srgbClr val="002060"/>
          </a:solidFill>
        </a:ln>
      </dgm:spPr>
      <dgm:t>
        <a:bodyPr/>
        <a:lstStyle/>
        <a:p>
          <a:pPr marL="177800" indent="0" algn="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Conclusions</a:t>
          </a:r>
        </a:p>
      </dgm:t>
    </dgm:pt>
    <dgm:pt modelId="{E8618520-0D36-4A3C-91DD-3111D9BFF6F0}" type="parTrans" cxnId="{EFFED8E2-D213-43A8-B2A0-9E8F1FF83F61}">
      <dgm:prSet/>
      <dgm:spPr/>
      <dgm:t>
        <a:bodyPr/>
        <a:lstStyle/>
        <a:p>
          <a:endParaRPr lang="en-GB">
            <a:latin typeface="Times New Roman" panose="02020603050405020304" pitchFamily="18" charset="0"/>
            <a:cs typeface="Times New Roman" panose="02020603050405020304" pitchFamily="18" charset="0"/>
          </a:endParaRPr>
        </a:p>
      </dgm:t>
    </dgm:pt>
    <dgm:pt modelId="{5E453AEE-0C53-42E7-9D7B-DE526513E179}" type="sibTrans" cxnId="{EFFED8E2-D213-43A8-B2A0-9E8F1FF83F61}">
      <dgm:prSet/>
      <dgm:spPr/>
      <dgm:t>
        <a:bodyPr/>
        <a:lstStyle/>
        <a:p>
          <a:endParaRPr lang="en-GB">
            <a:latin typeface="Times New Roman" panose="02020603050405020304" pitchFamily="18" charset="0"/>
            <a:cs typeface="Times New Roman" panose="02020603050405020304" pitchFamily="18" charset="0"/>
          </a:endParaRPr>
        </a:p>
      </dgm:t>
    </dgm:pt>
    <dgm:pt modelId="{40DBE749-27CB-4710-8B98-AF48C0BAE125}">
      <dgm:prSet phldrT="[Text]" custT="1"/>
      <dgm:spPr>
        <a:ln>
          <a:solidFill>
            <a:srgbClr val="002060"/>
          </a:solidFill>
        </a:ln>
      </dgm:spPr>
      <dgm:t>
        <a:bodyPr/>
        <a:lstStyle/>
        <a:p>
          <a:pPr marL="177800" indent="0" algn="r" defTabSz="914400" rtl="0" eaLnBrk="1" latinLnBrk="0" hangingPunct="1">
            <a:spcBef>
              <a:spcPct val="0"/>
            </a:spcBef>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What is the Energy Transition</a:t>
          </a:r>
        </a:p>
      </dgm:t>
    </dgm:pt>
    <dgm:pt modelId="{B1339907-80BF-417D-A060-75B489E670C9}" type="sibTrans" cxnId="{A95116D0-67F8-421C-93E0-AF6B3FE810AC}">
      <dgm:prSet/>
      <dgm:spPr>
        <a:ln>
          <a:solidFill>
            <a:srgbClr val="002060"/>
          </a:solidFill>
        </a:ln>
      </dgm:spPr>
      <dgm:t>
        <a:bodyPr/>
        <a:lstStyle/>
        <a:p>
          <a:endParaRPr lang="en-US">
            <a:latin typeface="Times New Roman" panose="02020603050405020304" pitchFamily="18" charset="0"/>
            <a:cs typeface="Times New Roman" panose="02020603050405020304" pitchFamily="18" charset="0"/>
          </a:endParaRPr>
        </a:p>
      </dgm:t>
    </dgm:pt>
    <dgm:pt modelId="{784D16E4-4BA9-4FA8-A458-70D8450FB086}" type="parTrans" cxnId="{A95116D0-67F8-421C-93E0-AF6B3FE810AC}">
      <dgm:prSet/>
      <dgm:spPr/>
      <dgm:t>
        <a:bodyPr/>
        <a:lstStyle/>
        <a:p>
          <a:endParaRPr lang="en-US">
            <a:latin typeface="Times New Roman" panose="02020603050405020304" pitchFamily="18" charset="0"/>
            <a:cs typeface="Times New Roman" panose="02020603050405020304" pitchFamily="18" charset="0"/>
          </a:endParaRPr>
        </a:p>
      </dgm:t>
    </dgm:pt>
    <dgm:pt modelId="{57F2B1C4-14F0-48C6-B95C-2D210F5BA02D}">
      <dgm:prSet phldrT="[Text]" custT="1"/>
      <dgm:spPr>
        <a:ln>
          <a:solidFill>
            <a:srgbClr val="002060"/>
          </a:solidFill>
        </a:ln>
      </dgm:spPr>
      <dgm:t>
        <a:bodyPr/>
        <a:lstStyle/>
        <a:p>
          <a:pPr algn="r" rtl="0" eaLnBrk="1" latinLnBrk="0" hangingPunct="1">
            <a:buNone/>
          </a:pPr>
          <a:r>
            <a:rPr lang="en-US" sz="2400" b="1"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How to Catalyze Public Investments </a:t>
          </a:r>
        </a:p>
      </dgm:t>
    </dgm:pt>
    <dgm:pt modelId="{F0177476-CADA-4B54-B7E3-220CF317B6F2}" type="parTrans" cxnId="{E432B01B-DC1D-4CA7-BC0D-551559DBCB06}">
      <dgm:prSet/>
      <dgm:spPr/>
      <dgm:t>
        <a:bodyPr/>
        <a:lstStyle/>
        <a:p>
          <a:endParaRPr lang="fr-BE">
            <a:latin typeface="Times New Roman" panose="02020603050405020304" pitchFamily="18" charset="0"/>
            <a:cs typeface="Times New Roman" panose="02020603050405020304" pitchFamily="18" charset="0"/>
          </a:endParaRPr>
        </a:p>
      </dgm:t>
    </dgm:pt>
    <dgm:pt modelId="{858B5790-6550-4938-904A-D65FEB937F36}" type="sibTrans" cxnId="{E432B01B-DC1D-4CA7-BC0D-551559DBCB06}">
      <dgm:prSet/>
      <dgm:spPr/>
      <dgm:t>
        <a:bodyPr/>
        <a:lstStyle/>
        <a:p>
          <a:endParaRPr lang="fr-BE">
            <a:latin typeface="Times New Roman" panose="02020603050405020304" pitchFamily="18" charset="0"/>
            <a:cs typeface="Times New Roman" panose="02020603050405020304" pitchFamily="18" charset="0"/>
          </a:endParaRPr>
        </a:p>
      </dgm:t>
    </dgm:pt>
    <dgm:pt modelId="{9D241CBB-CEB5-4E5B-8769-928A585E4849}" type="pres">
      <dgm:prSet presAssocID="{AD3769A8-686A-4D66-AC5C-48E0E7C6D7DE}" presName="Name0" presStyleCnt="0">
        <dgm:presLayoutVars>
          <dgm:chMax val="7"/>
          <dgm:chPref val="7"/>
          <dgm:dir/>
        </dgm:presLayoutVars>
      </dgm:prSet>
      <dgm:spPr/>
    </dgm:pt>
    <dgm:pt modelId="{E05A7353-086A-46B0-AA88-F2F704557A8A}" type="pres">
      <dgm:prSet presAssocID="{AD3769A8-686A-4D66-AC5C-48E0E7C6D7DE}" presName="Name1" presStyleCnt="0"/>
      <dgm:spPr/>
    </dgm:pt>
    <dgm:pt modelId="{8239C95D-5394-4DCA-935A-CD7560204CB0}" type="pres">
      <dgm:prSet presAssocID="{AD3769A8-686A-4D66-AC5C-48E0E7C6D7DE}" presName="cycle" presStyleCnt="0"/>
      <dgm:spPr/>
    </dgm:pt>
    <dgm:pt modelId="{C35BD092-0E31-4D79-926C-4E4C7D48C6FF}" type="pres">
      <dgm:prSet presAssocID="{AD3769A8-686A-4D66-AC5C-48E0E7C6D7DE}" presName="srcNode" presStyleLbl="node1" presStyleIdx="0" presStyleCnt="4"/>
      <dgm:spPr/>
    </dgm:pt>
    <dgm:pt modelId="{F04561C2-F5F8-48EC-BC10-36E6E80D398D}" type="pres">
      <dgm:prSet presAssocID="{AD3769A8-686A-4D66-AC5C-48E0E7C6D7DE}" presName="conn" presStyleLbl="parChTrans1D2" presStyleIdx="0" presStyleCnt="1"/>
      <dgm:spPr/>
    </dgm:pt>
    <dgm:pt modelId="{70A006B0-A0B4-44AB-B165-37BC862B1F50}" type="pres">
      <dgm:prSet presAssocID="{AD3769A8-686A-4D66-AC5C-48E0E7C6D7DE}" presName="extraNode" presStyleLbl="node1" presStyleIdx="0" presStyleCnt="4"/>
      <dgm:spPr/>
    </dgm:pt>
    <dgm:pt modelId="{32E1381E-D76B-4697-9261-D95532C8A918}" type="pres">
      <dgm:prSet presAssocID="{AD3769A8-686A-4D66-AC5C-48E0E7C6D7DE}" presName="dstNode" presStyleLbl="node1" presStyleIdx="0" presStyleCnt="4"/>
      <dgm:spPr/>
    </dgm:pt>
    <dgm:pt modelId="{80D54BDB-588E-47FF-87FD-21C4F8A57006}" type="pres">
      <dgm:prSet presAssocID="{40DBE749-27CB-4710-8B98-AF48C0BAE125}" presName="text_1" presStyleLbl="node1" presStyleIdx="0" presStyleCnt="4" custScaleX="93588" custLinFactNeighborX="52" custLinFactNeighborY="471">
        <dgm:presLayoutVars>
          <dgm:bulletEnabled val="1"/>
        </dgm:presLayoutVars>
      </dgm:prSet>
      <dgm:spPr/>
    </dgm:pt>
    <dgm:pt modelId="{F2AD389A-BBC7-452C-B713-C5B54D36179B}" type="pres">
      <dgm:prSet presAssocID="{40DBE749-27CB-4710-8B98-AF48C0BAE125}" presName="accent_1" presStyleCnt="0"/>
      <dgm:spPr/>
    </dgm:pt>
    <dgm:pt modelId="{167F5B04-8BD2-4EBE-8F8A-01602B755E7C}" type="pres">
      <dgm:prSet presAssocID="{40DBE749-27CB-4710-8B98-AF48C0BAE125}" presName="accentRepeatNode" presStyleLbl="solidFgAcc1" presStyleIdx="0" presStyleCnt="4" custScaleX="98446" custScaleY="94119"/>
      <dgm:spPr>
        <a:prstGeom prst="ellipse">
          <a:avLst/>
        </a:prstGeom>
        <a:ln>
          <a:solidFill>
            <a:srgbClr val="002060"/>
          </a:solidFill>
        </a:ln>
      </dgm:spPr>
    </dgm:pt>
    <dgm:pt modelId="{0363240D-B863-4431-B859-46818C4A06B8}" type="pres">
      <dgm:prSet presAssocID="{E8D271A7-5080-4481-890E-03BBE248F6A6}" presName="text_2" presStyleLbl="node1" presStyleIdx="1" presStyleCnt="4" custScaleX="93588">
        <dgm:presLayoutVars>
          <dgm:bulletEnabled val="1"/>
        </dgm:presLayoutVars>
      </dgm:prSet>
      <dgm:spPr/>
    </dgm:pt>
    <dgm:pt modelId="{FA4C7A23-023D-4579-A64F-9B22239703E7}" type="pres">
      <dgm:prSet presAssocID="{E8D271A7-5080-4481-890E-03BBE248F6A6}" presName="accent_2" presStyleCnt="0"/>
      <dgm:spPr/>
    </dgm:pt>
    <dgm:pt modelId="{EBF8BD78-F569-4AC8-BD2B-6578DD6795F1}" type="pres">
      <dgm:prSet presAssocID="{E8D271A7-5080-4481-890E-03BBE248F6A6}" presName="accentRepeatNode" presStyleLbl="solidFgAcc1" presStyleIdx="1" presStyleCnt="4" custAng="0" custScaleX="100069" custScaleY="94119"/>
      <dgm:spPr>
        <a:prstGeom prst="ellipse">
          <a:avLst/>
        </a:prstGeom>
        <a:ln>
          <a:solidFill>
            <a:srgbClr val="002060"/>
          </a:solidFill>
        </a:ln>
      </dgm:spPr>
    </dgm:pt>
    <dgm:pt modelId="{7B21D169-CDBA-4360-A39F-EB6BE91C389C}" type="pres">
      <dgm:prSet presAssocID="{57F2B1C4-14F0-48C6-B95C-2D210F5BA02D}" presName="text_3" presStyleLbl="node1" presStyleIdx="2" presStyleCnt="4" custScaleX="93588" custLinFactNeighborX="-306" custLinFactNeighborY="4971">
        <dgm:presLayoutVars>
          <dgm:bulletEnabled val="1"/>
        </dgm:presLayoutVars>
      </dgm:prSet>
      <dgm:spPr/>
    </dgm:pt>
    <dgm:pt modelId="{0477A98E-EB4A-42E8-955B-3574FD6F6A80}" type="pres">
      <dgm:prSet presAssocID="{57F2B1C4-14F0-48C6-B95C-2D210F5BA02D}" presName="accent_3" presStyleCnt="0"/>
      <dgm:spPr/>
    </dgm:pt>
    <dgm:pt modelId="{95BE8498-542F-4F4D-8D98-A0A95193AC3E}" type="pres">
      <dgm:prSet presAssocID="{57F2B1C4-14F0-48C6-B95C-2D210F5BA02D}" presName="accentRepeatNode" presStyleLbl="solidFgAcc1" presStyleIdx="2" presStyleCnt="4"/>
      <dgm:spPr>
        <a:ln>
          <a:solidFill>
            <a:srgbClr val="002060"/>
          </a:solidFill>
        </a:ln>
      </dgm:spPr>
    </dgm:pt>
    <dgm:pt modelId="{47FC5AC7-F3CB-476F-8559-02939A0CAD2F}" type="pres">
      <dgm:prSet presAssocID="{1FAB73C1-2164-42DD-97E8-6309AE96CC17}" presName="text_4" presStyleLbl="node1" presStyleIdx="3" presStyleCnt="4" custScaleX="95181">
        <dgm:presLayoutVars>
          <dgm:bulletEnabled val="1"/>
        </dgm:presLayoutVars>
      </dgm:prSet>
      <dgm:spPr/>
    </dgm:pt>
    <dgm:pt modelId="{96D449EB-3A56-45DE-8B82-9FF338FF43F8}" type="pres">
      <dgm:prSet presAssocID="{1FAB73C1-2164-42DD-97E8-6309AE96CC17}" presName="accent_4" presStyleCnt="0"/>
      <dgm:spPr/>
    </dgm:pt>
    <dgm:pt modelId="{51D20059-CE0C-42F3-807A-15551CC4639E}" type="pres">
      <dgm:prSet presAssocID="{1FAB73C1-2164-42DD-97E8-6309AE96CC17}" presName="accentRepeatNode" presStyleLbl="solidFgAcc1" presStyleIdx="3" presStyleCnt="4"/>
      <dgm:spPr>
        <a:ln>
          <a:solidFill>
            <a:srgbClr val="002060"/>
          </a:solidFill>
        </a:ln>
      </dgm:spPr>
    </dgm:pt>
  </dgm:ptLst>
  <dgm:cxnLst>
    <dgm:cxn modelId="{A5065704-5A19-4D4C-9D40-1ADAE1A46BA1}" type="presOf" srcId="{E8D271A7-5080-4481-890E-03BBE248F6A6}" destId="{0363240D-B863-4431-B859-46818C4A06B8}" srcOrd="0" destOrd="0" presId="urn:microsoft.com/office/officeart/2008/layout/VerticalCurvedList"/>
    <dgm:cxn modelId="{E432B01B-DC1D-4CA7-BC0D-551559DBCB06}" srcId="{AD3769A8-686A-4D66-AC5C-48E0E7C6D7DE}" destId="{57F2B1C4-14F0-48C6-B95C-2D210F5BA02D}" srcOrd="2" destOrd="0" parTransId="{F0177476-CADA-4B54-B7E3-220CF317B6F2}" sibTransId="{858B5790-6550-4938-904A-D65FEB937F36}"/>
    <dgm:cxn modelId="{F51F8931-6AD2-40B0-82DD-7596A2BF884B}" type="presOf" srcId="{40DBE749-27CB-4710-8B98-AF48C0BAE125}" destId="{80D54BDB-588E-47FF-87FD-21C4F8A57006}" srcOrd="0" destOrd="0" presId="urn:microsoft.com/office/officeart/2008/layout/VerticalCurvedList"/>
    <dgm:cxn modelId="{0CCD2344-13E9-43CE-87B6-CF33AF9531A8}" type="presOf" srcId="{AD3769A8-686A-4D66-AC5C-48E0E7C6D7DE}" destId="{9D241CBB-CEB5-4E5B-8769-928A585E4849}" srcOrd="0" destOrd="0" presId="urn:microsoft.com/office/officeart/2008/layout/VerticalCurvedList"/>
    <dgm:cxn modelId="{48DAA752-637B-43C9-AE50-A78EC237F197}" srcId="{AD3769A8-686A-4D66-AC5C-48E0E7C6D7DE}" destId="{E8D271A7-5080-4481-890E-03BBE248F6A6}" srcOrd="1" destOrd="0" parTransId="{18415330-C2BB-43AD-9A17-B558C11000D6}" sibTransId="{C6421F70-0402-45DA-8930-16C660022162}"/>
    <dgm:cxn modelId="{11523A7A-22DE-436F-828F-A51E975DE224}" type="presOf" srcId="{B1339907-80BF-417D-A060-75B489E670C9}" destId="{F04561C2-F5F8-48EC-BC10-36E6E80D398D}" srcOrd="0" destOrd="0" presId="urn:microsoft.com/office/officeart/2008/layout/VerticalCurvedList"/>
    <dgm:cxn modelId="{A936B89E-717F-4392-A313-061470CF6697}" type="presOf" srcId="{1FAB73C1-2164-42DD-97E8-6309AE96CC17}" destId="{47FC5AC7-F3CB-476F-8559-02939A0CAD2F}" srcOrd="0" destOrd="0" presId="urn:microsoft.com/office/officeart/2008/layout/VerticalCurvedList"/>
    <dgm:cxn modelId="{A95116D0-67F8-421C-93E0-AF6B3FE810AC}" srcId="{AD3769A8-686A-4D66-AC5C-48E0E7C6D7DE}" destId="{40DBE749-27CB-4710-8B98-AF48C0BAE125}" srcOrd="0" destOrd="0" parTransId="{784D16E4-4BA9-4FA8-A458-70D8450FB086}" sibTransId="{B1339907-80BF-417D-A060-75B489E670C9}"/>
    <dgm:cxn modelId="{EFFED8E2-D213-43A8-B2A0-9E8F1FF83F61}" srcId="{AD3769A8-686A-4D66-AC5C-48E0E7C6D7DE}" destId="{1FAB73C1-2164-42DD-97E8-6309AE96CC17}" srcOrd="3" destOrd="0" parTransId="{E8618520-0D36-4A3C-91DD-3111D9BFF6F0}" sibTransId="{5E453AEE-0C53-42E7-9D7B-DE526513E179}"/>
    <dgm:cxn modelId="{58ADD1EA-3CAC-4D67-97D1-975FE2095B73}" type="presOf" srcId="{57F2B1C4-14F0-48C6-B95C-2D210F5BA02D}" destId="{7B21D169-CDBA-4360-A39F-EB6BE91C389C}" srcOrd="0" destOrd="0" presId="urn:microsoft.com/office/officeart/2008/layout/VerticalCurvedList"/>
    <dgm:cxn modelId="{262282B7-749A-4729-9DA1-038F630E5D4D}" type="presParOf" srcId="{9D241CBB-CEB5-4E5B-8769-928A585E4849}" destId="{E05A7353-086A-46B0-AA88-F2F704557A8A}" srcOrd="0" destOrd="0" presId="urn:microsoft.com/office/officeart/2008/layout/VerticalCurvedList"/>
    <dgm:cxn modelId="{7E84C131-1017-4ABF-A4B4-CBE8714508A8}" type="presParOf" srcId="{E05A7353-086A-46B0-AA88-F2F704557A8A}" destId="{8239C95D-5394-4DCA-935A-CD7560204CB0}" srcOrd="0" destOrd="0" presId="urn:microsoft.com/office/officeart/2008/layout/VerticalCurvedList"/>
    <dgm:cxn modelId="{E92AA23C-F23E-4A25-A0C2-3DA5415C9B33}" type="presParOf" srcId="{8239C95D-5394-4DCA-935A-CD7560204CB0}" destId="{C35BD092-0E31-4D79-926C-4E4C7D48C6FF}" srcOrd="0" destOrd="0" presId="urn:microsoft.com/office/officeart/2008/layout/VerticalCurvedList"/>
    <dgm:cxn modelId="{9D32E2B7-967B-47A5-A436-17C058E7C943}" type="presParOf" srcId="{8239C95D-5394-4DCA-935A-CD7560204CB0}" destId="{F04561C2-F5F8-48EC-BC10-36E6E80D398D}" srcOrd="1" destOrd="0" presId="urn:microsoft.com/office/officeart/2008/layout/VerticalCurvedList"/>
    <dgm:cxn modelId="{4F664DC4-466F-4927-85A5-39846278563C}" type="presParOf" srcId="{8239C95D-5394-4DCA-935A-CD7560204CB0}" destId="{70A006B0-A0B4-44AB-B165-37BC862B1F50}" srcOrd="2" destOrd="0" presId="urn:microsoft.com/office/officeart/2008/layout/VerticalCurvedList"/>
    <dgm:cxn modelId="{D72BEFAF-F388-4019-8271-86EF6D34DB3D}" type="presParOf" srcId="{8239C95D-5394-4DCA-935A-CD7560204CB0}" destId="{32E1381E-D76B-4697-9261-D95532C8A918}" srcOrd="3" destOrd="0" presId="urn:microsoft.com/office/officeart/2008/layout/VerticalCurvedList"/>
    <dgm:cxn modelId="{83DF48E3-0AA3-471C-8E8A-648819897A13}" type="presParOf" srcId="{E05A7353-086A-46B0-AA88-F2F704557A8A}" destId="{80D54BDB-588E-47FF-87FD-21C4F8A57006}" srcOrd="1" destOrd="0" presId="urn:microsoft.com/office/officeart/2008/layout/VerticalCurvedList"/>
    <dgm:cxn modelId="{48D40A12-BBFA-44D2-8CD4-5E15D5E34BEE}" type="presParOf" srcId="{E05A7353-086A-46B0-AA88-F2F704557A8A}" destId="{F2AD389A-BBC7-452C-B713-C5B54D36179B}" srcOrd="2" destOrd="0" presId="urn:microsoft.com/office/officeart/2008/layout/VerticalCurvedList"/>
    <dgm:cxn modelId="{F47A3363-1962-490C-BC29-C22AC5ED07EF}" type="presParOf" srcId="{F2AD389A-BBC7-452C-B713-C5B54D36179B}" destId="{167F5B04-8BD2-4EBE-8F8A-01602B755E7C}" srcOrd="0" destOrd="0" presId="urn:microsoft.com/office/officeart/2008/layout/VerticalCurvedList"/>
    <dgm:cxn modelId="{CF85675F-3162-4D97-979E-95FE6EE0315E}" type="presParOf" srcId="{E05A7353-086A-46B0-AA88-F2F704557A8A}" destId="{0363240D-B863-4431-B859-46818C4A06B8}" srcOrd="3" destOrd="0" presId="urn:microsoft.com/office/officeart/2008/layout/VerticalCurvedList"/>
    <dgm:cxn modelId="{06B4621B-80A0-4CB4-93DB-58AC883F9CF9}" type="presParOf" srcId="{E05A7353-086A-46B0-AA88-F2F704557A8A}" destId="{FA4C7A23-023D-4579-A64F-9B22239703E7}" srcOrd="4" destOrd="0" presId="urn:microsoft.com/office/officeart/2008/layout/VerticalCurvedList"/>
    <dgm:cxn modelId="{F1F893CD-770A-446D-89BF-1EE0301D6004}" type="presParOf" srcId="{FA4C7A23-023D-4579-A64F-9B22239703E7}" destId="{EBF8BD78-F569-4AC8-BD2B-6578DD6795F1}" srcOrd="0" destOrd="0" presId="urn:microsoft.com/office/officeart/2008/layout/VerticalCurvedList"/>
    <dgm:cxn modelId="{F8A5A47B-9AD0-4A3C-98AE-C69681F25178}" type="presParOf" srcId="{E05A7353-086A-46B0-AA88-F2F704557A8A}" destId="{7B21D169-CDBA-4360-A39F-EB6BE91C389C}" srcOrd="5" destOrd="0" presId="urn:microsoft.com/office/officeart/2008/layout/VerticalCurvedList"/>
    <dgm:cxn modelId="{8749F206-73F5-4504-9FEA-72522157941B}" type="presParOf" srcId="{E05A7353-086A-46B0-AA88-F2F704557A8A}" destId="{0477A98E-EB4A-42E8-955B-3574FD6F6A80}" srcOrd="6" destOrd="0" presId="urn:microsoft.com/office/officeart/2008/layout/VerticalCurvedList"/>
    <dgm:cxn modelId="{5FD95E01-30DE-47B3-98EA-2BB1CE1837B4}" type="presParOf" srcId="{0477A98E-EB4A-42E8-955B-3574FD6F6A80}" destId="{95BE8498-542F-4F4D-8D98-A0A95193AC3E}" srcOrd="0" destOrd="0" presId="urn:microsoft.com/office/officeart/2008/layout/VerticalCurvedList"/>
    <dgm:cxn modelId="{00F4A7A0-36C7-4B0E-AFBD-77C95BE1C8E1}" type="presParOf" srcId="{E05A7353-086A-46B0-AA88-F2F704557A8A}" destId="{47FC5AC7-F3CB-476F-8559-02939A0CAD2F}" srcOrd="7" destOrd="0" presId="urn:microsoft.com/office/officeart/2008/layout/VerticalCurvedList"/>
    <dgm:cxn modelId="{95B06EF8-3F38-488D-9DD0-B1E31C256FFF}" type="presParOf" srcId="{E05A7353-086A-46B0-AA88-F2F704557A8A}" destId="{96D449EB-3A56-45DE-8B82-9FF338FF43F8}" srcOrd="8" destOrd="0" presId="urn:microsoft.com/office/officeart/2008/layout/VerticalCurvedList"/>
    <dgm:cxn modelId="{6CC01938-F1B4-4E44-B511-80E6D3EEC60A}" type="presParOf" srcId="{96D449EB-3A56-45DE-8B82-9FF338FF43F8}" destId="{51D20059-CE0C-42F3-807A-15551CC4639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3769A8-686A-4D66-AC5C-48E0E7C6D7DE}"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E8D271A7-5080-4481-890E-03BBE248F6A6}">
      <dgm:prSet custT="1"/>
      <dgm:spPr>
        <a:ln>
          <a:solidFill>
            <a:srgbClr val="002060"/>
          </a:solidFill>
        </a:ln>
      </dgm:spPr>
      <dgm:t>
        <a:bodyPr/>
        <a:lstStyle/>
        <a:p>
          <a:pPr marL="177800" indent="0" algn="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Economic Measures Available to Cities</a:t>
          </a:r>
        </a:p>
      </dgm:t>
    </dgm:pt>
    <dgm:pt modelId="{18415330-C2BB-43AD-9A17-B558C11000D6}" type="parTrans" cxnId="{48DAA752-637B-43C9-AE50-A78EC237F197}">
      <dgm:prSet/>
      <dgm:spPr/>
      <dgm:t>
        <a:bodyPr/>
        <a:lstStyle/>
        <a:p>
          <a:endParaRPr lang="en-US">
            <a:latin typeface="Times New Roman" panose="02020603050405020304" pitchFamily="18" charset="0"/>
            <a:cs typeface="Times New Roman" panose="02020603050405020304" pitchFamily="18" charset="0"/>
          </a:endParaRPr>
        </a:p>
      </dgm:t>
    </dgm:pt>
    <dgm:pt modelId="{C6421F70-0402-45DA-8930-16C660022162}" type="sibTrans" cxnId="{48DAA752-637B-43C9-AE50-A78EC237F197}">
      <dgm:prSet/>
      <dgm:spPr/>
      <dgm:t>
        <a:bodyPr/>
        <a:lstStyle/>
        <a:p>
          <a:endParaRPr lang="en-US">
            <a:latin typeface="Times New Roman" panose="02020603050405020304" pitchFamily="18" charset="0"/>
            <a:cs typeface="Times New Roman" panose="02020603050405020304" pitchFamily="18" charset="0"/>
          </a:endParaRPr>
        </a:p>
      </dgm:t>
    </dgm:pt>
    <dgm:pt modelId="{1FAB73C1-2164-42DD-97E8-6309AE96CC17}">
      <dgm:prSet custT="1"/>
      <dgm:spPr>
        <a:ln>
          <a:solidFill>
            <a:srgbClr val="002060"/>
          </a:solidFill>
        </a:ln>
      </dgm:spPr>
      <dgm:t>
        <a:bodyPr/>
        <a:lstStyle/>
        <a:p>
          <a:pPr marL="177800" indent="0" algn="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Conclusions</a:t>
          </a:r>
        </a:p>
      </dgm:t>
    </dgm:pt>
    <dgm:pt modelId="{E8618520-0D36-4A3C-91DD-3111D9BFF6F0}" type="parTrans" cxnId="{EFFED8E2-D213-43A8-B2A0-9E8F1FF83F61}">
      <dgm:prSet/>
      <dgm:spPr/>
      <dgm:t>
        <a:bodyPr/>
        <a:lstStyle/>
        <a:p>
          <a:endParaRPr lang="en-GB">
            <a:latin typeface="Times New Roman" panose="02020603050405020304" pitchFamily="18" charset="0"/>
            <a:cs typeface="Times New Roman" panose="02020603050405020304" pitchFamily="18" charset="0"/>
          </a:endParaRPr>
        </a:p>
      </dgm:t>
    </dgm:pt>
    <dgm:pt modelId="{5E453AEE-0C53-42E7-9D7B-DE526513E179}" type="sibTrans" cxnId="{EFFED8E2-D213-43A8-B2A0-9E8F1FF83F61}">
      <dgm:prSet/>
      <dgm:spPr/>
      <dgm:t>
        <a:bodyPr/>
        <a:lstStyle/>
        <a:p>
          <a:endParaRPr lang="en-GB">
            <a:latin typeface="Times New Roman" panose="02020603050405020304" pitchFamily="18" charset="0"/>
            <a:cs typeface="Times New Roman" panose="02020603050405020304" pitchFamily="18" charset="0"/>
          </a:endParaRPr>
        </a:p>
      </dgm:t>
    </dgm:pt>
    <dgm:pt modelId="{40DBE749-27CB-4710-8B98-AF48C0BAE125}">
      <dgm:prSet phldrT="[Text]" custT="1"/>
      <dgm:spPr>
        <a:ln>
          <a:solidFill>
            <a:srgbClr val="002060"/>
          </a:solidFill>
        </a:ln>
      </dgm:spPr>
      <dgm:t>
        <a:bodyPr/>
        <a:lstStyle/>
        <a:p>
          <a:pPr marL="177800" indent="0" algn="r" defTabSz="914400" rtl="0" eaLnBrk="1" latinLnBrk="0" hangingPunct="1">
            <a:spcBef>
              <a:spcPct val="0"/>
            </a:spcBef>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What is the Energy Transition</a:t>
          </a:r>
        </a:p>
      </dgm:t>
    </dgm:pt>
    <dgm:pt modelId="{B1339907-80BF-417D-A060-75B489E670C9}" type="sibTrans" cxnId="{A95116D0-67F8-421C-93E0-AF6B3FE810AC}">
      <dgm:prSet/>
      <dgm:spPr>
        <a:ln>
          <a:solidFill>
            <a:srgbClr val="002060"/>
          </a:solidFill>
        </a:ln>
      </dgm:spPr>
      <dgm:t>
        <a:bodyPr/>
        <a:lstStyle/>
        <a:p>
          <a:endParaRPr lang="en-US">
            <a:latin typeface="Times New Roman" panose="02020603050405020304" pitchFamily="18" charset="0"/>
            <a:cs typeface="Times New Roman" panose="02020603050405020304" pitchFamily="18" charset="0"/>
          </a:endParaRPr>
        </a:p>
      </dgm:t>
    </dgm:pt>
    <dgm:pt modelId="{784D16E4-4BA9-4FA8-A458-70D8450FB086}" type="parTrans" cxnId="{A95116D0-67F8-421C-93E0-AF6B3FE810AC}">
      <dgm:prSet/>
      <dgm:spPr/>
      <dgm:t>
        <a:bodyPr/>
        <a:lstStyle/>
        <a:p>
          <a:endParaRPr lang="en-US">
            <a:latin typeface="Times New Roman" panose="02020603050405020304" pitchFamily="18" charset="0"/>
            <a:cs typeface="Times New Roman" panose="02020603050405020304" pitchFamily="18" charset="0"/>
          </a:endParaRPr>
        </a:p>
      </dgm:t>
    </dgm:pt>
    <dgm:pt modelId="{57F2B1C4-14F0-48C6-B95C-2D210F5BA02D}">
      <dgm:prSet phldrT="[Text]" custT="1"/>
      <dgm:spPr>
        <a:ln>
          <a:solidFill>
            <a:srgbClr val="002060"/>
          </a:solidFill>
        </a:ln>
      </dgm:spPr>
      <dgm:t>
        <a:bodyPr/>
        <a:lstStyle/>
        <a:p>
          <a:pPr algn="r" rtl="0" eaLnBrk="1" latinLnBrk="0" hangingPunct="1">
            <a:buNone/>
          </a:pPr>
          <a:r>
            <a:rPr lang="en-US" sz="2400" b="1"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How to Catalyze Public Investments </a:t>
          </a:r>
        </a:p>
      </dgm:t>
    </dgm:pt>
    <dgm:pt modelId="{F0177476-CADA-4B54-B7E3-220CF317B6F2}" type="parTrans" cxnId="{E432B01B-DC1D-4CA7-BC0D-551559DBCB06}">
      <dgm:prSet/>
      <dgm:spPr/>
      <dgm:t>
        <a:bodyPr/>
        <a:lstStyle/>
        <a:p>
          <a:endParaRPr lang="fr-BE">
            <a:latin typeface="Times New Roman" panose="02020603050405020304" pitchFamily="18" charset="0"/>
            <a:cs typeface="Times New Roman" panose="02020603050405020304" pitchFamily="18" charset="0"/>
          </a:endParaRPr>
        </a:p>
      </dgm:t>
    </dgm:pt>
    <dgm:pt modelId="{858B5790-6550-4938-904A-D65FEB937F36}" type="sibTrans" cxnId="{E432B01B-DC1D-4CA7-BC0D-551559DBCB06}">
      <dgm:prSet/>
      <dgm:spPr/>
      <dgm:t>
        <a:bodyPr/>
        <a:lstStyle/>
        <a:p>
          <a:endParaRPr lang="fr-BE">
            <a:latin typeface="Times New Roman" panose="02020603050405020304" pitchFamily="18" charset="0"/>
            <a:cs typeface="Times New Roman" panose="02020603050405020304" pitchFamily="18" charset="0"/>
          </a:endParaRPr>
        </a:p>
      </dgm:t>
    </dgm:pt>
    <dgm:pt modelId="{9D241CBB-CEB5-4E5B-8769-928A585E4849}" type="pres">
      <dgm:prSet presAssocID="{AD3769A8-686A-4D66-AC5C-48E0E7C6D7DE}" presName="Name0" presStyleCnt="0">
        <dgm:presLayoutVars>
          <dgm:chMax val="7"/>
          <dgm:chPref val="7"/>
          <dgm:dir/>
        </dgm:presLayoutVars>
      </dgm:prSet>
      <dgm:spPr/>
    </dgm:pt>
    <dgm:pt modelId="{E05A7353-086A-46B0-AA88-F2F704557A8A}" type="pres">
      <dgm:prSet presAssocID="{AD3769A8-686A-4D66-AC5C-48E0E7C6D7DE}" presName="Name1" presStyleCnt="0"/>
      <dgm:spPr/>
    </dgm:pt>
    <dgm:pt modelId="{8239C95D-5394-4DCA-935A-CD7560204CB0}" type="pres">
      <dgm:prSet presAssocID="{AD3769A8-686A-4D66-AC5C-48E0E7C6D7DE}" presName="cycle" presStyleCnt="0"/>
      <dgm:spPr/>
    </dgm:pt>
    <dgm:pt modelId="{C35BD092-0E31-4D79-926C-4E4C7D48C6FF}" type="pres">
      <dgm:prSet presAssocID="{AD3769A8-686A-4D66-AC5C-48E0E7C6D7DE}" presName="srcNode" presStyleLbl="node1" presStyleIdx="0" presStyleCnt="4"/>
      <dgm:spPr/>
    </dgm:pt>
    <dgm:pt modelId="{F04561C2-F5F8-48EC-BC10-36E6E80D398D}" type="pres">
      <dgm:prSet presAssocID="{AD3769A8-686A-4D66-AC5C-48E0E7C6D7DE}" presName="conn" presStyleLbl="parChTrans1D2" presStyleIdx="0" presStyleCnt="1"/>
      <dgm:spPr/>
    </dgm:pt>
    <dgm:pt modelId="{70A006B0-A0B4-44AB-B165-37BC862B1F50}" type="pres">
      <dgm:prSet presAssocID="{AD3769A8-686A-4D66-AC5C-48E0E7C6D7DE}" presName="extraNode" presStyleLbl="node1" presStyleIdx="0" presStyleCnt="4"/>
      <dgm:spPr/>
    </dgm:pt>
    <dgm:pt modelId="{32E1381E-D76B-4697-9261-D95532C8A918}" type="pres">
      <dgm:prSet presAssocID="{AD3769A8-686A-4D66-AC5C-48E0E7C6D7DE}" presName="dstNode" presStyleLbl="node1" presStyleIdx="0" presStyleCnt="4"/>
      <dgm:spPr/>
    </dgm:pt>
    <dgm:pt modelId="{80D54BDB-588E-47FF-87FD-21C4F8A57006}" type="pres">
      <dgm:prSet presAssocID="{40DBE749-27CB-4710-8B98-AF48C0BAE125}" presName="text_1" presStyleLbl="node1" presStyleIdx="0" presStyleCnt="4" custScaleX="93588" custLinFactNeighborX="52" custLinFactNeighborY="471">
        <dgm:presLayoutVars>
          <dgm:bulletEnabled val="1"/>
        </dgm:presLayoutVars>
      </dgm:prSet>
      <dgm:spPr/>
    </dgm:pt>
    <dgm:pt modelId="{F2AD389A-BBC7-452C-B713-C5B54D36179B}" type="pres">
      <dgm:prSet presAssocID="{40DBE749-27CB-4710-8B98-AF48C0BAE125}" presName="accent_1" presStyleCnt="0"/>
      <dgm:spPr/>
    </dgm:pt>
    <dgm:pt modelId="{167F5B04-8BD2-4EBE-8F8A-01602B755E7C}" type="pres">
      <dgm:prSet presAssocID="{40DBE749-27CB-4710-8B98-AF48C0BAE125}" presName="accentRepeatNode" presStyleLbl="solidFgAcc1" presStyleIdx="0" presStyleCnt="4" custScaleX="98446" custScaleY="94119"/>
      <dgm:spPr>
        <a:prstGeom prst="ellipse">
          <a:avLst/>
        </a:prstGeom>
        <a:ln>
          <a:solidFill>
            <a:srgbClr val="002060"/>
          </a:solidFill>
        </a:ln>
      </dgm:spPr>
    </dgm:pt>
    <dgm:pt modelId="{0363240D-B863-4431-B859-46818C4A06B8}" type="pres">
      <dgm:prSet presAssocID="{E8D271A7-5080-4481-890E-03BBE248F6A6}" presName="text_2" presStyleLbl="node1" presStyleIdx="1" presStyleCnt="4" custScaleX="93588">
        <dgm:presLayoutVars>
          <dgm:bulletEnabled val="1"/>
        </dgm:presLayoutVars>
      </dgm:prSet>
      <dgm:spPr/>
    </dgm:pt>
    <dgm:pt modelId="{FA4C7A23-023D-4579-A64F-9B22239703E7}" type="pres">
      <dgm:prSet presAssocID="{E8D271A7-5080-4481-890E-03BBE248F6A6}" presName="accent_2" presStyleCnt="0"/>
      <dgm:spPr/>
    </dgm:pt>
    <dgm:pt modelId="{EBF8BD78-F569-4AC8-BD2B-6578DD6795F1}" type="pres">
      <dgm:prSet presAssocID="{E8D271A7-5080-4481-890E-03BBE248F6A6}" presName="accentRepeatNode" presStyleLbl="solidFgAcc1" presStyleIdx="1" presStyleCnt="4" custAng="0" custScaleX="100069" custScaleY="94119"/>
      <dgm:spPr>
        <a:prstGeom prst="ellipse">
          <a:avLst/>
        </a:prstGeom>
        <a:ln>
          <a:solidFill>
            <a:srgbClr val="002060"/>
          </a:solidFill>
        </a:ln>
      </dgm:spPr>
    </dgm:pt>
    <dgm:pt modelId="{7B21D169-CDBA-4360-A39F-EB6BE91C389C}" type="pres">
      <dgm:prSet presAssocID="{57F2B1C4-14F0-48C6-B95C-2D210F5BA02D}" presName="text_3" presStyleLbl="node1" presStyleIdx="2" presStyleCnt="4" custScaleX="93588" custLinFactNeighborX="-306" custLinFactNeighborY="4971">
        <dgm:presLayoutVars>
          <dgm:bulletEnabled val="1"/>
        </dgm:presLayoutVars>
      </dgm:prSet>
      <dgm:spPr/>
    </dgm:pt>
    <dgm:pt modelId="{0477A98E-EB4A-42E8-955B-3574FD6F6A80}" type="pres">
      <dgm:prSet presAssocID="{57F2B1C4-14F0-48C6-B95C-2D210F5BA02D}" presName="accent_3" presStyleCnt="0"/>
      <dgm:spPr/>
    </dgm:pt>
    <dgm:pt modelId="{95BE8498-542F-4F4D-8D98-A0A95193AC3E}" type="pres">
      <dgm:prSet presAssocID="{57F2B1C4-14F0-48C6-B95C-2D210F5BA02D}" presName="accentRepeatNode" presStyleLbl="solidFgAcc1" presStyleIdx="2" presStyleCnt="4"/>
      <dgm:spPr>
        <a:ln>
          <a:solidFill>
            <a:srgbClr val="002060"/>
          </a:solidFill>
        </a:ln>
      </dgm:spPr>
    </dgm:pt>
    <dgm:pt modelId="{47FC5AC7-F3CB-476F-8559-02939A0CAD2F}" type="pres">
      <dgm:prSet presAssocID="{1FAB73C1-2164-42DD-97E8-6309AE96CC17}" presName="text_4" presStyleLbl="node1" presStyleIdx="3" presStyleCnt="4" custScaleX="95181">
        <dgm:presLayoutVars>
          <dgm:bulletEnabled val="1"/>
        </dgm:presLayoutVars>
      </dgm:prSet>
      <dgm:spPr/>
    </dgm:pt>
    <dgm:pt modelId="{96D449EB-3A56-45DE-8B82-9FF338FF43F8}" type="pres">
      <dgm:prSet presAssocID="{1FAB73C1-2164-42DD-97E8-6309AE96CC17}" presName="accent_4" presStyleCnt="0"/>
      <dgm:spPr/>
    </dgm:pt>
    <dgm:pt modelId="{51D20059-CE0C-42F3-807A-15551CC4639E}" type="pres">
      <dgm:prSet presAssocID="{1FAB73C1-2164-42DD-97E8-6309AE96CC17}" presName="accentRepeatNode" presStyleLbl="solidFgAcc1" presStyleIdx="3" presStyleCnt="4"/>
      <dgm:spPr>
        <a:ln>
          <a:solidFill>
            <a:srgbClr val="002060"/>
          </a:solidFill>
        </a:ln>
      </dgm:spPr>
    </dgm:pt>
  </dgm:ptLst>
  <dgm:cxnLst>
    <dgm:cxn modelId="{A5065704-5A19-4D4C-9D40-1ADAE1A46BA1}" type="presOf" srcId="{E8D271A7-5080-4481-890E-03BBE248F6A6}" destId="{0363240D-B863-4431-B859-46818C4A06B8}" srcOrd="0" destOrd="0" presId="urn:microsoft.com/office/officeart/2008/layout/VerticalCurvedList"/>
    <dgm:cxn modelId="{E432B01B-DC1D-4CA7-BC0D-551559DBCB06}" srcId="{AD3769A8-686A-4D66-AC5C-48E0E7C6D7DE}" destId="{57F2B1C4-14F0-48C6-B95C-2D210F5BA02D}" srcOrd="2" destOrd="0" parTransId="{F0177476-CADA-4B54-B7E3-220CF317B6F2}" sibTransId="{858B5790-6550-4938-904A-D65FEB937F36}"/>
    <dgm:cxn modelId="{F51F8931-6AD2-40B0-82DD-7596A2BF884B}" type="presOf" srcId="{40DBE749-27CB-4710-8B98-AF48C0BAE125}" destId="{80D54BDB-588E-47FF-87FD-21C4F8A57006}" srcOrd="0" destOrd="0" presId="urn:microsoft.com/office/officeart/2008/layout/VerticalCurvedList"/>
    <dgm:cxn modelId="{0CCD2344-13E9-43CE-87B6-CF33AF9531A8}" type="presOf" srcId="{AD3769A8-686A-4D66-AC5C-48E0E7C6D7DE}" destId="{9D241CBB-CEB5-4E5B-8769-928A585E4849}" srcOrd="0" destOrd="0" presId="urn:microsoft.com/office/officeart/2008/layout/VerticalCurvedList"/>
    <dgm:cxn modelId="{48DAA752-637B-43C9-AE50-A78EC237F197}" srcId="{AD3769A8-686A-4D66-AC5C-48E0E7C6D7DE}" destId="{E8D271A7-5080-4481-890E-03BBE248F6A6}" srcOrd="1" destOrd="0" parTransId="{18415330-C2BB-43AD-9A17-B558C11000D6}" sibTransId="{C6421F70-0402-45DA-8930-16C660022162}"/>
    <dgm:cxn modelId="{11523A7A-22DE-436F-828F-A51E975DE224}" type="presOf" srcId="{B1339907-80BF-417D-A060-75B489E670C9}" destId="{F04561C2-F5F8-48EC-BC10-36E6E80D398D}" srcOrd="0" destOrd="0" presId="urn:microsoft.com/office/officeart/2008/layout/VerticalCurvedList"/>
    <dgm:cxn modelId="{A936B89E-717F-4392-A313-061470CF6697}" type="presOf" srcId="{1FAB73C1-2164-42DD-97E8-6309AE96CC17}" destId="{47FC5AC7-F3CB-476F-8559-02939A0CAD2F}" srcOrd="0" destOrd="0" presId="urn:microsoft.com/office/officeart/2008/layout/VerticalCurvedList"/>
    <dgm:cxn modelId="{A95116D0-67F8-421C-93E0-AF6B3FE810AC}" srcId="{AD3769A8-686A-4D66-AC5C-48E0E7C6D7DE}" destId="{40DBE749-27CB-4710-8B98-AF48C0BAE125}" srcOrd="0" destOrd="0" parTransId="{784D16E4-4BA9-4FA8-A458-70D8450FB086}" sibTransId="{B1339907-80BF-417D-A060-75B489E670C9}"/>
    <dgm:cxn modelId="{EFFED8E2-D213-43A8-B2A0-9E8F1FF83F61}" srcId="{AD3769A8-686A-4D66-AC5C-48E0E7C6D7DE}" destId="{1FAB73C1-2164-42DD-97E8-6309AE96CC17}" srcOrd="3" destOrd="0" parTransId="{E8618520-0D36-4A3C-91DD-3111D9BFF6F0}" sibTransId="{5E453AEE-0C53-42E7-9D7B-DE526513E179}"/>
    <dgm:cxn modelId="{58ADD1EA-3CAC-4D67-97D1-975FE2095B73}" type="presOf" srcId="{57F2B1C4-14F0-48C6-B95C-2D210F5BA02D}" destId="{7B21D169-CDBA-4360-A39F-EB6BE91C389C}" srcOrd="0" destOrd="0" presId="urn:microsoft.com/office/officeart/2008/layout/VerticalCurvedList"/>
    <dgm:cxn modelId="{262282B7-749A-4729-9DA1-038F630E5D4D}" type="presParOf" srcId="{9D241CBB-CEB5-4E5B-8769-928A585E4849}" destId="{E05A7353-086A-46B0-AA88-F2F704557A8A}" srcOrd="0" destOrd="0" presId="urn:microsoft.com/office/officeart/2008/layout/VerticalCurvedList"/>
    <dgm:cxn modelId="{7E84C131-1017-4ABF-A4B4-CBE8714508A8}" type="presParOf" srcId="{E05A7353-086A-46B0-AA88-F2F704557A8A}" destId="{8239C95D-5394-4DCA-935A-CD7560204CB0}" srcOrd="0" destOrd="0" presId="urn:microsoft.com/office/officeart/2008/layout/VerticalCurvedList"/>
    <dgm:cxn modelId="{E92AA23C-F23E-4A25-A0C2-3DA5415C9B33}" type="presParOf" srcId="{8239C95D-5394-4DCA-935A-CD7560204CB0}" destId="{C35BD092-0E31-4D79-926C-4E4C7D48C6FF}" srcOrd="0" destOrd="0" presId="urn:microsoft.com/office/officeart/2008/layout/VerticalCurvedList"/>
    <dgm:cxn modelId="{9D32E2B7-967B-47A5-A436-17C058E7C943}" type="presParOf" srcId="{8239C95D-5394-4DCA-935A-CD7560204CB0}" destId="{F04561C2-F5F8-48EC-BC10-36E6E80D398D}" srcOrd="1" destOrd="0" presId="urn:microsoft.com/office/officeart/2008/layout/VerticalCurvedList"/>
    <dgm:cxn modelId="{4F664DC4-466F-4927-85A5-39846278563C}" type="presParOf" srcId="{8239C95D-5394-4DCA-935A-CD7560204CB0}" destId="{70A006B0-A0B4-44AB-B165-37BC862B1F50}" srcOrd="2" destOrd="0" presId="urn:microsoft.com/office/officeart/2008/layout/VerticalCurvedList"/>
    <dgm:cxn modelId="{D72BEFAF-F388-4019-8271-86EF6D34DB3D}" type="presParOf" srcId="{8239C95D-5394-4DCA-935A-CD7560204CB0}" destId="{32E1381E-D76B-4697-9261-D95532C8A918}" srcOrd="3" destOrd="0" presId="urn:microsoft.com/office/officeart/2008/layout/VerticalCurvedList"/>
    <dgm:cxn modelId="{83DF48E3-0AA3-471C-8E8A-648819897A13}" type="presParOf" srcId="{E05A7353-086A-46B0-AA88-F2F704557A8A}" destId="{80D54BDB-588E-47FF-87FD-21C4F8A57006}" srcOrd="1" destOrd="0" presId="urn:microsoft.com/office/officeart/2008/layout/VerticalCurvedList"/>
    <dgm:cxn modelId="{48D40A12-BBFA-44D2-8CD4-5E15D5E34BEE}" type="presParOf" srcId="{E05A7353-086A-46B0-AA88-F2F704557A8A}" destId="{F2AD389A-BBC7-452C-B713-C5B54D36179B}" srcOrd="2" destOrd="0" presId="urn:microsoft.com/office/officeart/2008/layout/VerticalCurvedList"/>
    <dgm:cxn modelId="{F47A3363-1962-490C-BC29-C22AC5ED07EF}" type="presParOf" srcId="{F2AD389A-BBC7-452C-B713-C5B54D36179B}" destId="{167F5B04-8BD2-4EBE-8F8A-01602B755E7C}" srcOrd="0" destOrd="0" presId="urn:microsoft.com/office/officeart/2008/layout/VerticalCurvedList"/>
    <dgm:cxn modelId="{CF85675F-3162-4D97-979E-95FE6EE0315E}" type="presParOf" srcId="{E05A7353-086A-46B0-AA88-F2F704557A8A}" destId="{0363240D-B863-4431-B859-46818C4A06B8}" srcOrd="3" destOrd="0" presId="urn:microsoft.com/office/officeart/2008/layout/VerticalCurvedList"/>
    <dgm:cxn modelId="{06B4621B-80A0-4CB4-93DB-58AC883F9CF9}" type="presParOf" srcId="{E05A7353-086A-46B0-AA88-F2F704557A8A}" destId="{FA4C7A23-023D-4579-A64F-9B22239703E7}" srcOrd="4" destOrd="0" presId="urn:microsoft.com/office/officeart/2008/layout/VerticalCurvedList"/>
    <dgm:cxn modelId="{F1F893CD-770A-446D-89BF-1EE0301D6004}" type="presParOf" srcId="{FA4C7A23-023D-4579-A64F-9B22239703E7}" destId="{EBF8BD78-F569-4AC8-BD2B-6578DD6795F1}" srcOrd="0" destOrd="0" presId="urn:microsoft.com/office/officeart/2008/layout/VerticalCurvedList"/>
    <dgm:cxn modelId="{F8A5A47B-9AD0-4A3C-98AE-C69681F25178}" type="presParOf" srcId="{E05A7353-086A-46B0-AA88-F2F704557A8A}" destId="{7B21D169-CDBA-4360-A39F-EB6BE91C389C}" srcOrd="5" destOrd="0" presId="urn:microsoft.com/office/officeart/2008/layout/VerticalCurvedList"/>
    <dgm:cxn modelId="{8749F206-73F5-4504-9FEA-72522157941B}" type="presParOf" srcId="{E05A7353-086A-46B0-AA88-F2F704557A8A}" destId="{0477A98E-EB4A-42E8-955B-3574FD6F6A80}" srcOrd="6" destOrd="0" presId="urn:microsoft.com/office/officeart/2008/layout/VerticalCurvedList"/>
    <dgm:cxn modelId="{5FD95E01-30DE-47B3-98EA-2BB1CE1837B4}" type="presParOf" srcId="{0477A98E-EB4A-42E8-955B-3574FD6F6A80}" destId="{95BE8498-542F-4F4D-8D98-A0A95193AC3E}" srcOrd="0" destOrd="0" presId="urn:microsoft.com/office/officeart/2008/layout/VerticalCurvedList"/>
    <dgm:cxn modelId="{00F4A7A0-36C7-4B0E-AFBD-77C95BE1C8E1}" type="presParOf" srcId="{E05A7353-086A-46B0-AA88-F2F704557A8A}" destId="{47FC5AC7-F3CB-476F-8559-02939A0CAD2F}" srcOrd="7" destOrd="0" presId="urn:microsoft.com/office/officeart/2008/layout/VerticalCurvedList"/>
    <dgm:cxn modelId="{95B06EF8-3F38-488D-9DD0-B1E31C256FFF}" type="presParOf" srcId="{E05A7353-086A-46B0-AA88-F2F704557A8A}" destId="{96D449EB-3A56-45DE-8B82-9FF338FF43F8}" srcOrd="8" destOrd="0" presId="urn:microsoft.com/office/officeart/2008/layout/VerticalCurvedList"/>
    <dgm:cxn modelId="{6CC01938-F1B4-4E44-B511-80E6D3EEC60A}" type="presParOf" srcId="{96D449EB-3A56-45DE-8B82-9FF338FF43F8}" destId="{51D20059-CE0C-42F3-807A-15551CC4639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D3769A8-686A-4D66-AC5C-48E0E7C6D7DE}" type="doc">
      <dgm:prSet loTypeId="urn:microsoft.com/office/officeart/2008/layout/VerticalCurvedList" loCatId="list" qsTypeId="urn:microsoft.com/office/officeart/2005/8/quickstyle/simple1" qsCatId="simple" csTypeId="urn:microsoft.com/office/officeart/2005/8/colors/accent0_1" csCatId="mainScheme" phldr="1"/>
      <dgm:spPr/>
      <dgm:t>
        <a:bodyPr/>
        <a:lstStyle/>
        <a:p>
          <a:endParaRPr lang="en-US"/>
        </a:p>
      </dgm:t>
    </dgm:pt>
    <dgm:pt modelId="{E8D271A7-5080-4481-890E-03BBE248F6A6}">
      <dgm:prSet custT="1"/>
      <dgm:spPr>
        <a:ln>
          <a:solidFill>
            <a:srgbClr val="002060"/>
          </a:solidFill>
        </a:ln>
      </dgm:spPr>
      <dgm:t>
        <a:bodyPr/>
        <a:lstStyle/>
        <a:p>
          <a:pPr marL="177800" indent="0" algn="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Economic Measures Available to Cities</a:t>
          </a:r>
        </a:p>
      </dgm:t>
    </dgm:pt>
    <dgm:pt modelId="{18415330-C2BB-43AD-9A17-B558C11000D6}" type="parTrans" cxnId="{48DAA752-637B-43C9-AE50-A78EC237F197}">
      <dgm:prSet/>
      <dgm:spPr/>
      <dgm:t>
        <a:bodyPr/>
        <a:lstStyle/>
        <a:p>
          <a:endParaRPr lang="en-US">
            <a:latin typeface="Times New Roman" panose="02020603050405020304" pitchFamily="18" charset="0"/>
            <a:cs typeface="Times New Roman" panose="02020603050405020304" pitchFamily="18" charset="0"/>
          </a:endParaRPr>
        </a:p>
      </dgm:t>
    </dgm:pt>
    <dgm:pt modelId="{C6421F70-0402-45DA-8930-16C660022162}" type="sibTrans" cxnId="{48DAA752-637B-43C9-AE50-A78EC237F197}">
      <dgm:prSet/>
      <dgm:spPr/>
      <dgm:t>
        <a:bodyPr/>
        <a:lstStyle/>
        <a:p>
          <a:endParaRPr lang="en-US">
            <a:latin typeface="Times New Roman" panose="02020603050405020304" pitchFamily="18" charset="0"/>
            <a:cs typeface="Times New Roman" panose="02020603050405020304" pitchFamily="18" charset="0"/>
          </a:endParaRPr>
        </a:p>
      </dgm:t>
    </dgm:pt>
    <dgm:pt modelId="{1FAB73C1-2164-42DD-97E8-6309AE96CC17}">
      <dgm:prSet custT="1"/>
      <dgm:spPr>
        <a:ln>
          <a:solidFill>
            <a:srgbClr val="002060"/>
          </a:solidFill>
        </a:ln>
      </dgm:spPr>
      <dgm:t>
        <a:bodyPr/>
        <a:lstStyle/>
        <a:p>
          <a:pPr marL="177800" indent="0" algn="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Conclusions</a:t>
          </a:r>
        </a:p>
      </dgm:t>
    </dgm:pt>
    <dgm:pt modelId="{E8618520-0D36-4A3C-91DD-3111D9BFF6F0}" type="parTrans" cxnId="{EFFED8E2-D213-43A8-B2A0-9E8F1FF83F61}">
      <dgm:prSet/>
      <dgm:spPr/>
      <dgm:t>
        <a:bodyPr/>
        <a:lstStyle/>
        <a:p>
          <a:endParaRPr lang="en-GB">
            <a:latin typeface="Times New Roman" panose="02020603050405020304" pitchFamily="18" charset="0"/>
            <a:cs typeface="Times New Roman" panose="02020603050405020304" pitchFamily="18" charset="0"/>
          </a:endParaRPr>
        </a:p>
      </dgm:t>
    </dgm:pt>
    <dgm:pt modelId="{5E453AEE-0C53-42E7-9D7B-DE526513E179}" type="sibTrans" cxnId="{EFFED8E2-D213-43A8-B2A0-9E8F1FF83F61}">
      <dgm:prSet/>
      <dgm:spPr/>
      <dgm:t>
        <a:bodyPr/>
        <a:lstStyle/>
        <a:p>
          <a:endParaRPr lang="en-GB">
            <a:latin typeface="Times New Roman" panose="02020603050405020304" pitchFamily="18" charset="0"/>
            <a:cs typeface="Times New Roman" panose="02020603050405020304" pitchFamily="18" charset="0"/>
          </a:endParaRPr>
        </a:p>
      </dgm:t>
    </dgm:pt>
    <dgm:pt modelId="{40DBE749-27CB-4710-8B98-AF48C0BAE125}">
      <dgm:prSet phldrT="[Text]" custT="1"/>
      <dgm:spPr>
        <a:ln>
          <a:solidFill>
            <a:srgbClr val="002060"/>
          </a:solidFill>
        </a:ln>
      </dgm:spPr>
      <dgm:t>
        <a:bodyPr/>
        <a:lstStyle/>
        <a:p>
          <a:pPr marL="177800" indent="0" algn="r" defTabSz="914400" rtl="0" eaLnBrk="1" latinLnBrk="0" hangingPunct="1">
            <a:spcBef>
              <a:spcPct val="0"/>
            </a:spcBef>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What is the Energy Transition</a:t>
          </a:r>
        </a:p>
      </dgm:t>
    </dgm:pt>
    <dgm:pt modelId="{B1339907-80BF-417D-A060-75B489E670C9}" type="sibTrans" cxnId="{A95116D0-67F8-421C-93E0-AF6B3FE810AC}">
      <dgm:prSet/>
      <dgm:spPr>
        <a:ln>
          <a:solidFill>
            <a:srgbClr val="002060"/>
          </a:solidFill>
        </a:ln>
      </dgm:spPr>
      <dgm:t>
        <a:bodyPr/>
        <a:lstStyle/>
        <a:p>
          <a:endParaRPr lang="en-US">
            <a:latin typeface="Times New Roman" panose="02020603050405020304" pitchFamily="18" charset="0"/>
            <a:cs typeface="Times New Roman" panose="02020603050405020304" pitchFamily="18" charset="0"/>
          </a:endParaRPr>
        </a:p>
      </dgm:t>
    </dgm:pt>
    <dgm:pt modelId="{784D16E4-4BA9-4FA8-A458-70D8450FB086}" type="parTrans" cxnId="{A95116D0-67F8-421C-93E0-AF6B3FE810AC}">
      <dgm:prSet/>
      <dgm:spPr/>
      <dgm:t>
        <a:bodyPr/>
        <a:lstStyle/>
        <a:p>
          <a:endParaRPr lang="en-US">
            <a:latin typeface="Times New Roman" panose="02020603050405020304" pitchFamily="18" charset="0"/>
            <a:cs typeface="Times New Roman" panose="02020603050405020304" pitchFamily="18" charset="0"/>
          </a:endParaRPr>
        </a:p>
      </dgm:t>
    </dgm:pt>
    <dgm:pt modelId="{57F2B1C4-14F0-48C6-B95C-2D210F5BA02D}">
      <dgm:prSet phldrT="[Text]" custT="1"/>
      <dgm:spPr>
        <a:ln>
          <a:solidFill>
            <a:srgbClr val="002060"/>
          </a:solidFill>
        </a:ln>
      </dgm:spPr>
      <dgm:t>
        <a:bodyPr/>
        <a:lstStyle/>
        <a:p>
          <a:pPr algn="r" rtl="0" eaLnBrk="1" latinLnBrk="0" hangingPunct="1">
            <a:buNone/>
          </a:pPr>
          <a:r>
            <a:rPr lang="en-US" sz="2400" b="1"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How to Catalyze Public Investments </a:t>
          </a:r>
        </a:p>
      </dgm:t>
    </dgm:pt>
    <dgm:pt modelId="{F0177476-CADA-4B54-B7E3-220CF317B6F2}" type="parTrans" cxnId="{E432B01B-DC1D-4CA7-BC0D-551559DBCB06}">
      <dgm:prSet/>
      <dgm:spPr/>
      <dgm:t>
        <a:bodyPr/>
        <a:lstStyle/>
        <a:p>
          <a:endParaRPr lang="fr-BE">
            <a:latin typeface="Times New Roman" panose="02020603050405020304" pitchFamily="18" charset="0"/>
            <a:cs typeface="Times New Roman" panose="02020603050405020304" pitchFamily="18" charset="0"/>
          </a:endParaRPr>
        </a:p>
      </dgm:t>
    </dgm:pt>
    <dgm:pt modelId="{858B5790-6550-4938-904A-D65FEB937F36}" type="sibTrans" cxnId="{E432B01B-DC1D-4CA7-BC0D-551559DBCB06}">
      <dgm:prSet/>
      <dgm:spPr/>
      <dgm:t>
        <a:bodyPr/>
        <a:lstStyle/>
        <a:p>
          <a:endParaRPr lang="fr-BE">
            <a:latin typeface="Times New Roman" panose="02020603050405020304" pitchFamily="18" charset="0"/>
            <a:cs typeface="Times New Roman" panose="02020603050405020304" pitchFamily="18" charset="0"/>
          </a:endParaRPr>
        </a:p>
      </dgm:t>
    </dgm:pt>
    <dgm:pt modelId="{9D241CBB-CEB5-4E5B-8769-928A585E4849}" type="pres">
      <dgm:prSet presAssocID="{AD3769A8-686A-4D66-AC5C-48E0E7C6D7DE}" presName="Name0" presStyleCnt="0">
        <dgm:presLayoutVars>
          <dgm:chMax val="7"/>
          <dgm:chPref val="7"/>
          <dgm:dir/>
        </dgm:presLayoutVars>
      </dgm:prSet>
      <dgm:spPr/>
    </dgm:pt>
    <dgm:pt modelId="{E05A7353-086A-46B0-AA88-F2F704557A8A}" type="pres">
      <dgm:prSet presAssocID="{AD3769A8-686A-4D66-AC5C-48E0E7C6D7DE}" presName="Name1" presStyleCnt="0"/>
      <dgm:spPr/>
    </dgm:pt>
    <dgm:pt modelId="{8239C95D-5394-4DCA-935A-CD7560204CB0}" type="pres">
      <dgm:prSet presAssocID="{AD3769A8-686A-4D66-AC5C-48E0E7C6D7DE}" presName="cycle" presStyleCnt="0"/>
      <dgm:spPr/>
    </dgm:pt>
    <dgm:pt modelId="{C35BD092-0E31-4D79-926C-4E4C7D48C6FF}" type="pres">
      <dgm:prSet presAssocID="{AD3769A8-686A-4D66-AC5C-48E0E7C6D7DE}" presName="srcNode" presStyleLbl="node1" presStyleIdx="0" presStyleCnt="4"/>
      <dgm:spPr/>
    </dgm:pt>
    <dgm:pt modelId="{F04561C2-F5F8-48EC-BC10-36E6E80D398D}" type="pres">
      <dgm:prSet presAssocID="{AD3769A8-686A-4D66-AC5C-48E0E7C6D7DE}" presName="conn" presStyleLbl="parChTrans1D2" presStyleIdx="0" presStyleCnt="1"/>
      <dgm:spPr/>
    </dgm:pt>
    <dgm:pt modelId="{70A006B0-A0B4-44AB-B165-37BC862B1F50}" type="pres">
      <dgm:prSet presAssocID="{AD3769A8-686A-4D66-AC5C-48E0E7C6D7DE}" presName="extraNode" presStyleLbl="node1" presStyleIdx="0" presStyleCnt="4"/>
      <dgm:spPr/>
    </dgm:pt>
    <dgm:pt modelId="{32E1381E-D76B-4697-9261-D95532C8A918}" type="pres">
      <dgm:prSet presAssocID="{AD3769A8-686A-4D66-AC5C-48E0E7C6D7DE}" presName="dstNode" presStyleLbl="node1" presStyleIdx="0" presStyleCnt="4"/>
      <dgm:spPr/>
    </dgm:pt>
    <dgm:pt modelId="{80D54BDB-588E-47FF-87FD-21C4F8A57006}" type="pres">
      <dgm:prSet presAssocID="{40DBE749-27CB-4710-8B98-AF48C0BAE125}" presName="text_1" presStyleLbl="node1" presStyleIdx="0" presStyleCnt="4" custScaleX="93588" custLinFactNeighborX="52" custLinFactNeighborY="471">
        <dgm:presLayoutVars>
          <dgm:bulletEnabled val="1"/>
        </dgm:presLayoutVars>
      </dgm:prSet>
      <dgm:spPr/>
    </dgm:pt>
    <dgm:pt modelId="{F2AD389A-BBC7-452C-B713-C5B54D36179B}" type="pres">
      <dgm:prSet presAssocID="{40DBE749-27CB-4710-8B98-AF48C0BAE125}" presName="accent_1" presStyleCnt="0"/>
      <dgm:spPr/>
    </dgm:pt>
    <dgm:pt modelId="{167F5B04-8BD2-4EBE-8F8A-01602B755E7C}" type="pres">
      <dgm:prSet presAssocID="{40DBE749-27CB-4710-8B98-AF48C0BAE125}" presName="accentRepeatNode" presStyleLbl="solidFgAcc1" presStyleIdx="0" presStyleCnt="4" custScaleX="98446" custScaleY="94119"/>
      <dgm:spPr>
        <a:prstGeom prst="ellipse">
          <a:avLst/>
        </a:prstGeom>
        <a:ln>
          <a:solidFill>
            <a:srgbClr val="002060"/>
          </a:solidFill>
        </a:ln>
      </dgm:spPr>
    </dgm:pt>
    <dgm:pt modelId="{0363240D-B863-4431-B859-46818C4A06B8}" type="pres">
      <dgm:prSet presAssocID="{E8D271A7-5080-4481-890E-03BBE248F6A6}" presName="text_2" presStyleLbl="node1" presStyleIdx="1" presStyleCnt="4" custScaleX="93588">
        <dgm:presLayoutVars>
          <dgm:bulletEnabled val="1"/>
        </dgm:presLayoutVars>
      </dgm:prSet>
      <dgm:spPr/>
    </dgm:pt>
    <dgm:pt modelId="{FA4C7A23-023D-4579-A64F-9B22239703E7}" type="pres">
      <dgm:prSet presAssocID="{E8D271A7-5080-4481-890E-03BBE248F6A6}" presName="accent_2" presStyleCnt="0"/>
      <dgm:spPr/>
    </dgm:pt>
    <dgm:pt modelId="{EBF8BD78-F569-4AC8-BD2B-6578DD6795F1}" type="pres">
      <dgm:prSet presAssocID="{E8D271A7-5080-4481-890E-03BBE248F6A6}" presName="accentRepeatNode" presStyleLbl="solidFgAcc1" presStyleIdx="1" presStyleCnt="4" custAng="0" custScaleX="100069" custScaleY="94119"/>
      <dgm:spPr>
        <a:prstGeom prst="ellipse">
          <a:avLst/>
        </a:prstGeom>
        <a:ln>
          <a:solidFill>
            <a:srgbClr val="002060"/>
          </a:solidFill>
        </a:ln>
      </dgm:spPr>
    </dgm:pt>
    <dgm:pt modelId="{7B21D169-CDBA-4360-A39F-EB6BE91C389C}" type="pres">
      <dgm:prSet presAssocID="{57F2B1C4-14F0-48C6-B95C-2D210F5BA02D}" presName="text_3" presStyleLbl="node1" presStyleIdx="2" presStyleCnt="4" custScaleX="93588" custLinFactNeighborX="-306" custLinFactNeighborY="4971">
        <dgm:presLayoutVars>
          <dgm:bulletEnabled val="1"/>
        </dgm:presLayoutVars>
      </dgm:prSet>
      <dgm:spPr/>
    </dgm:pt>
    <dgm:pt modelId="{0477A98E-EB4A-42E8-955B-3574FD6F6A80}" type="pres">
      <dgm:prSet presAssocID="{57F2B1C4-14F0-48C6-B95C-2D210F5BA02D}" presName="accent_3" presStyleCnt="0"/>
      <dgm:spPr/>
    </dgm:pt>
    <dgm:pt modelId="{95BE8498-542F-4F4D-8D98-A0A95193AC3E}" type="pres">
      <dgm:prSet presAssocID="{57F2B1C4-14F0-48C6-B95C-2D210F5BA02D}" presName="accentRepeatNode" presStyleLbl="solidFgAcc1" presStyleIdx="2" presStyleCnt="4"/>
      <dgm:spPr>
        <a:ln>
          <a:solidFill>
            <a:srgbClr val="002060"/>
          </a:solidFill>
        </a:ln>
      </dgm:spPr>
    </dgm:pt>
    <dgm:pt modelId="{47FC5AC7-F3CB-476F-8559-02939A0CAD2F}" type="pres">
      <dgm:prSet presAssocID="{1FAB73C1-2164-42DD-97E8-6309AE96CC17}" presName="text_4" presStyleLbl="node1" presStyleIdx="3" presStyleCnt="4" custScaleX="95181">
        <dgm:presLayoutVars>
          <dgm:bulletEnabled val="1"/>
        </dgm:presLayoutVars>
      </dgm:prSet>
      <dgm:spPr/>
    </dgm:pt>
    <dgm:pt modelId="{96D449EB-3A56-45DE-8B82-9FF338FF43F8}" type="pres">
      <dgm:prSet presAssocID="{1FAB73C1-2164-42DD-97E8-6309AE96CC17}" presName="accent_4" presStyleCnt="0"/>
      <dgm:spPr/>
    </dgm:pt>
    <dgm:pt modelId="{51D20059-CE0C-42F3-807A-15551CC4639E}" type="pres">
      <dgm:prSet presAssocID="{1FAB73C1-2164-42DD-97E8-6309AE96CC17}" presName="accentRepeatNode" presStyleLbl="solidFgAcc1" presStyleIdx="3" presStyleCnt="4"/>
      <dgm:spPr>
        <a:ln>
          <a:solidFill>
            <a:srgbClr val="002060"/>
          </a:solidFill>
        </a:ln>
      </dgm:spPr>
    </dgm:pt>
  </dgm:ptLst>
  <dgm:cxnLst>
    <dgm:cxn modelId="{A5065704-5A19-4D4C-9D40-1ADAE1A46BA1}" type="presOf" srcId="{E8D271A7-5080-4481-890E-03BBE248F6A6}" destId="{0363240D-B863-4431-B859-46818C4A06B8}" srcOrd="0" destOrd="0" presId="urn:microsoft.com/office/officeart/2008/layout/VerticalCurvedList"/>
    <dgm:cxn modelId="{E432B01B-DC1D-4CA7-BC0D-551559DBCB06}" srcId="{AD3769A8-686A-4D66-AC5C-48E0E7C6D7DE}" destId="{57F2B1C4-14F0-48C6-B95C-2D210F5BA02D}" srcOrd="2" destOrd="0" parTransId="{F0177476-CADA-4B54-B7E3-220CF317B6F2}" sibTransId="{858B5790-6550-4938-904A-D65FEB937F36}"/>
    <dgm:cxn modelId="{F51F8931-6AD2-40B0-82DD-7596A2BF884B}" type="presOf" srcId="{40DBE749-27CB-4710-8B98-AF48C0BAE125}" destId="{80D54BDB-588E-47FF-87FD-21C4F8A57006}" srcOrd="0" destOrd="0" presId="urn:microsoft.com/office/officeart/2008/layout/VerticalCurvedList"/>
    <dgm:cxn modelId="{0CCD2344-13E9-43CE-87B6-CF33AF9531A8}" type="presOf" srcId="{AD3769A8-686A-4D66-AC5C-48E0E7C6D7DE}" destId="{9D241CBB-CEB5-4E5B-8769-928A585E4849}" srcOrd="0" destOrd="0" presId="urn:microsoft.com/office/officeart/2008/layout/VerticalCurvedList"/>
    <dgm:cxn modelId="{48DAA752-637B-43C9-AE50-A78EC237F197}" srcId="{AD3769A8-686A-4D66-AC5C-48E0E7C6D7DE}" destId="{E8D271A7-5080-4481-890E-03BBE248F6A6}" srcOrd="1" destOrd="0" parTransId="{18415330-C2BB-43AD-9A17-B558C11000D6}" sibTransId="{C6421F70-0402-45DA-8930-16C660022162}"/>
    <dgm:cxn modelId="{11523A7A-22DE-436F-828F-A51E975DE224}" type="presOf" srcId="{B1339907-80BF-417D-A060-75B489E670C9}" destId="{F04561C2-F5F8-48EC-BC10-36E6E80D398D}" srcOrd="0" destOrd="0" presId="urn:microsoft.com/office/officeart/2008/layout/VerticalCurvedList"/>
    <dgm:cxn modelId="{A936B89E-717F-4392-A313-061470CF6697}" type="presOf" srcId="{1FAB73C1-2164-42DD-97E8-6309AE96CC17}" destId="{47FC5AC7-F3CB-476F-8559-02939A0CAD2F}" srcOrd="0" destOrd="0" presId="urn:microsoft.com/office/officeart/2008/layout/VerticalCurvedList"/>
    <dgm:cxn modelId="{A95116D0-67F8-421C-93E0-AF6B3FE810AC}" srcId="{AD3769A8-686A-4D66-AC5C-48E0E7C6D7DE}" destId="{40DBE749-27CB-4710-8B98-AF48C0BAE125}" srcOrd="0" destOrd="0" parTransId="{784D16E4-4BA9-4FA8-A458-70D8450FB086}" sibTransId="{B1339907-80BF-417D-A060-75B489E670C9}"/>
    <dgm:cxn modelId="{EFFED8E2-D213-43A8-B2A0-9E8F1FF83F61}" srcId="{AD3769A8-686A-4D66-AC5C-48E0E7C6D7DE}" destId="{1FAB73C1-2164-42DD-97E8-6309AE96CC17}" srcOrd="3" destOrd="0" parTransId="{E8618520-0D36-4A3C-91DD-3111D9BFF6F0}" sibTransId="{5E453AEE-0C53-42E7-9D7B-DE526513E179}"/>
    <dgm:cxn modelId="{58ADD1EA-3CAC-4D67-97D1-975FE2095B73}" type="presOf" srcId="{57F2B1C4-14F0-48C6-B95C-2D210F5BA02D}" destId="{7B21D169-CDBA-4360-A39F-EB6BE91C389C}" srcOrd="0" destOrd="0" presId="urn:microsoft.com/office/officeart/2008/layout/VerticalCurvedList"/>
    <dgm:cxn modelId="{262282B7-749A-4729-9DA1-038F630E5D4D}" type="presParOf" srcId="{9D241CBB-CEB5-4E5B-8769-928A585E4849}" destId="{E05A7353-086A-46B0-AA88-F2F704557A8A}" srcOrd="0" destOrd="0" presId="urn:microsoft.com/office/officeart/2008/layout/VerticalCurvedList"/>
    <dgm:cxn modelId="{7E84C131-1017-4ABF-A4B4-CBE8714508A8}" type="presParOf" srcId="{E05A7353-086A-46B0-AA88-F2F704557A8A}" destId="{8239C95D-5394-4DCA-935A-CD7560204CB0}" srcOrd="0" destOrd="0" presId="urn:microsoft.com/office/officeart/2008/layout/VerticalCurvedList"/>
    <dgm:cxn modelId="{E92AA23C-F23E-4A25-A0C2-3DA5415C9B33}" type="presParOf" srcId="{8239C95D-5394-4DCA-935A-CD7560204CB0}" destId="{C35BD092-0E31-4D79-926C-4E4C7D48C6FF}" srcOrd="0" destOrd="0" presId="urn:microsoft.com/office/officeart/2008/layout/VerticalCurvedList"/>
    <dgm:cxn modelId="{9D32E2B7-967B-47A5-A436-17C058E7C943}" type="presParOf" srcId="{8239C95D-5394-4DCA-935A-CD7560204CB0}" destId="{F04561C2-F5F8-48EC-BC10-36E6E80D398D}" srcOrd="1" destOrd="0" presId="urn:microsoft.com/office/officeart/2008/layout/VerticalCurvedList"/>
    <dgm:cxn modelId="{4F664DC4-466F-4927-85A5-39846278563C}" type="presParOf" srcId="{8239C95D-5394-4DCA-935A-CD7560204CB0}" destId="{70A006B0-A0B4-44AB-B165-37BC862B1F50}" srcOrd="2" destOrd="0" presId="urn:microsoft.com/office/officeart/2008/layout/VerticalCurvedList"/>
    <dgm:cxn modelId="{D72BEFAF-F388-4019-8271-86EF6D34DB3D}" type="presParOf" srcId="{8239C95D-5394-4DCA-935A-CD7560204CB0}" destId="{32E1381E-D76B-4697-9261-D95532C8A918}" srcOrd="3" destOrd="0" presId="urn:microsoft.com/office/officeart/2008/layout/VerticalCurvedList"/>
    <dgm:cxn modelId="{83DF48E3-0AA3-471C-8E8A-648819897A13}" type="presParOf" srcId="{E05A7353-086A-46B0-AA88-F2F704557A8A}" destId="{80D54BDB-588E-47FF-87FD-21C4F8A57006}" srcOrd="1" destOrd="0" presId="urn:microsoft.com/office/officeart/2008/layout/VerticalCurvedList"/>
    <dgm:cxn modelId="{48D40A12-BBFA-44D2-8CD4-5E15D5E34BEE}" type="presParOf" srcId="{E05A7353-086A-46B0-AA88-F2F704557A8A}" destId="{F2AD389A-BBC7-452C-B713-C5B54D36179B}" srcOrd="2" destOrd="0" presId="urn:microsoft.com/office/officeart/2008/layout/VerticalCurvedList"/>
    <dgm:cxn modelId="{F47A3363-1962-490C-BC29-C22AC5ED07EF}" type="presParOf" srcId="{F2AD389A-BBC7-452C-B713-C5B54D36179B}" destId="{167F5B04-8BD2-4EBE-8F8A-01602B755E7C}" srcOrd="0" destOrd="0" presId="urn:microsoft.com/office/officeart/2008/layout/VerticalCurvedList"/>
    <dgm:cxn modelId="{CF85675F-3162-4D97-979E-95FE6EE0315E}" type="presParOf" srcId="{E05A7353-086A-46B0-AA88-F2F704557A8A}" destId="{0363240D-B863-4431-B859-46818C4A06B8}" srcOrd="3" destOrd="0" presId="urn:microsoft.com/office/officeart/2008/layout/VerticalCurvedList"/>
    <dgm:cxn modelId="{06B4621B-80A0-4CB4-93DB-58AC883F9CF9}" type="presParOf" srcId="{E05A7353-086A-46B0-AA88-F2F704557A8A}" destId="{FA4C7A23-023D-4579-A64F-9B22239703E7}" srcOrd="4" destOrd="0" presId="urn:microsoft.com/office/officeart/2008/layout/VerticalCurvedList"/>
    <dgm:cxn modelId="{F1F893CD-770A-446D-89BF-1EE0301D6004}" type="presParOf" srcId="{FA4C7A23-023D-4579-A64F-9B22239703E7}" destId="{EBF8BD78-F569-4AC8-BD2B-6578DD6795F1}" srcOrd="0" destOrd="0" presId="urn:microsoft.com/office/officeart/2008/layout/VerticalCurvedList"/>
    <dgm:cxn modelId="{F8A5A47B-9AD0-4A3C-98AE-C69681F25178}" type="presParOf" srcId="{E05A7353-086A-46B0-AA88-F2F704557A8A}" destId="{7B21D169-CDBA-4360-A39F-EB6BE91C389C}" srcOrd="5" destOrd="0" presId="urn:microsoft.com/office/officeart/2008/layout/VerticalCurvedList"/>
    <dgm:cxn modelId="{8749F206-73F5-4504-9FEA-72522157941B}" type="presParOf" srcId="{E05A7353-086A-46B0-AA88-F2F704557A8A}" destId="{0477A98E-EB4A-42E8-955B-3574FD6F6A80}" srcOrd="6" destOrd="0" presId="urn:microsoft.com/office/officeart/2008/layout/VerticalCurvedList"/>
    <dgm:cxn modelId="{5FD95E01-30DE-47B3-98EA-2BB1CE1837B4}" type="presParOf" srcId="{0477A98E-EB4A-42E8-955B-3574FD6F6A80}" destId="{95BE8498-542F-4F4D-8D98-A0A95193AC3E}" srcOrd="0" destOrd="0" presId="urn:microsoft.com/office/officeart/2008/layout/VerticalCurvedList"/>
    <dgm:cxn modelId="{00F4A7A0-36C7-4B0E-AFBD-77C95BE1C8E1}" type="presParOf" srcId="{E05A7353-086A-46B0-AA88-F2F704557A8A}" destId="{47FC5AC7-F3CB-476F-8559-02939A0CAD2F}" srcOrd="7" destOrd="0" presId="urn:microsoft.com/office/officeart/2008/layout/VerticalCurvedList"/>
    <dgm:cxn modelId="{95B06EF8-3F38-488D-9DD0-B1E31C256FFF}" type="presParOf" srcId="{E05A7353-086A-46B0-AA88-F2F704557A8A}" destId="{96D449EB-3A56-45DE-8B82-9FF338FF43F8}" srcOrd="8" destOrd="0" presId="urn:microsoft.com/office/officeart/2008/layout/VerticalCurvedList"/>
    <dgm:cxn modelId="{6CC01938-F1B4-4E44-B511-80E6D3EEC60A}" type="presParOf" srcId="{96D449EB-3A56-45DE-8B82-9FF338FF43F8}" destId="{51D20059-CE0C-42F3-807A-15551CC4639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561C2-F5F8-48EC-BC10-36E6E80D398D}">
      <dsp:nvSpPr>
        <dsp:cNvPr id="0" name=""/>
        <dsp:cNvSpPr/>
      </dsp:nvSpPr>
      <dsp:spPr>
        <a:xfrm>
          <a:off x="-4500066" y="-704407"/>
          <a:ext cx="5472816" cy="5472816"/>
        </a:xfrm>
        <a:prstGeom prst="blockArc">
          <a:avLst>
            <a:gd name="adj1" fmla="val 18900000"/>
            <a:gd name="adj2" fmla="val 2700000"/>
            <a:gd name="adj3" fmla="val 395"/>
          </a:avLst>
        </a:pr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80D54BDB-588E-47FF-87FD-21C4F8A57006}">
      <dsp:nvSpPr>
        <dsp:cNvPr id="0" name=""/>
        <dsp:cNvSpPr/>
      </dsp:nvSpPr>
      <dsp:spPr>
        <a:xfrm>
          <a:off x="809328" y="315385"/>
          <a:ext cx="7323040"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914400" rtl="0" eaLnBrk="1" latinLnBrk="0" hangingPunct="1">
            <a:lnSpc>
              <a:spcPct val="90000"/>
            </a:lnSpc>
            <a:spcBef>
              <a:spcPct val="0"/>
            </a:spcBef>
            <a:spcAft>
              <a:spcPct val="35000"/>
            </a:spcAft>
            <a:buNone/>
          </a:pP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What is the Energy Transition</a:t>
          </a:r>
        </a:p>
      </dsp:txBody>
      <dsp:txXfrm>
        <a:off x="809328" y="315385"/>
        <a:ext cx="7323040" cy="625205"/>
      </dsp:txXfrm>
    </dsp:sp>
    <dsp:sp modelId="{167F5B04-8BD2-4EBE-8F8A-01602B755E7C}">
      <dsp:nvSpPr>
        <dsp:cNvPr id="0" name=""/>
        <dsp:cNvSpPr/>
      </dsp:nvSpPr>
      <dsp:spPr>
        <a:xfrm>
          <a:off x="169716" y="257269"/>
          <a:ext cx="769362" cy="735546"/>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0363240D-B863-4431-B859-46818C4A06B8}">
      <dsp:nvSpPr>
        <dsp:cNvPr id="0" name=""/>
        <dsp:cNvSpPr/>
      </dsp:nvSpPr>
      <dsp:spPr>
        <a:xfrm>
          <a:off x="1152212" y="1250411"/>
          <a:ext cx="698757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1066800">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Economic Measures Available to Cities</a:t>
          </a:r>
        </a:p>
      </dsp:txBody>
      <dsp:txXfrm>
        <a:off x="1152212" y="1250411"/>
        <a:ext cx="6987579" cy="625205"/>
      </dsp:txXfrm>
    </dsp:sp>
    <dsp:sp modelId="{EBF8BD78-F569-4AC8-BD2B-6578DD6795F1}">
      <dsp:nvSpPr>
        <dsp:cNvPr id="0" name=""/>
        <dsp:cNvSpPr/>
      </dsp:nvSpPr>
      <dsp:spPr>
        <a:xfrm>
          <a:off x="521819" y="1195241"/>
          <a:ext cx="782046" cy="735546"/>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B21D169-CDBA-4360-A39F-EB6BE91C389C}">
      <dsp:nvSpPr>
        <dsp:cNvPr id="0" name=""/>
        <dsp:cNvSpPr/>
      </dsp:nvSpPr>
      <dsp:spPr>
        <a:xfrm>
          <a:off x="1129365" y="2219461"/>
          <a:ext cx="698757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r" defTabSz="1066800" rtl="0" eaLnBrk="1" latinLnBrk="0" hangingPunct="1">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How to Catalyze Public Investments </a:t>
          </a:r>
        </a:p>
      </dsp:txBody>
      <dsp:txXfrm>
        <a:off x="1129365" y="2219461"/>
        <a:ext cx="6987579" cy="625205"/>
      </dsp:txXfrm>
    </dsp:sp>
    <dsp:sp modelId="{95BE8498-542F-4F4D-8D98-A0A95193AC3E}">
      <dsp:nvSpPr>
        <dsp:cNvPr id="0" name=""/>
        <dsp:cNvSpPr/>
      </dsp:nvSpPr>
      <dsp:spPr>
        <a:xfrm>
          <a:off x="522088" y="2110232"/>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47FC5AC7-F3CB-476F-8559-02939A0CAD2F}">
      <dsp:nvSpPr>
        <dsp:cNvPr id="0" name=""/>
        <dsp:cNvSpPr/>
      </dsp:nvSpPr>
      <dsp:spPr>
        <a:xfrm>
          <a:off x="742935" y="3126353"/>
          <a:ext cx="744768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1066800">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Conclusions</a:t>
          </a:r>
        </a:p>
      </dsp:txBody>
      <dsp:txXfrm>
        <a:off x="742935" y="3126353"/>
        <a:ext cx="7447689" cy="625205"/>
      </dsp:txXfrm>
    </dsp:sp>
    <dsp:sp modelId="{51D20059-CE0C-42F3-807A-15551CC4639E}">
      <dsp:nvSpPr>
        <dsp:cNvPr id="0" name=""/>
        <dsp:cNvSpPr/>
      </dsp:nvSpPr>
      <dsp:spPr>
        <a:xfrm>
          <a:off x="163643" y="3048203"/>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561C2-F5F8-48EC-BC10-36E6E80D398D}">
      <dsp:nvSpPr>
        <dsp:cNvPr id="0" name=""/>
        <dsp:cNvSpPr/>
      </dsp:nvSpPr>
      <dsp:spPr>
        <a:xfrm>
          <a:off x="-4500066" y="-704407"/>
          <a:ext cx="5472816" cy="5472816"/>
        </a:xfrm>
        <a:prstGeom prst="blockArc">
          <a:avLst>
            <a:gd name="adj1" fmla="val 18900000"/>
            <a:gd name="adj2" fmla="val 2700000"/>
            <a:gd name="adj3" fmla="val 395"/>
          </a:avLst>
        </a:pr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80D54BDB-588E-47FF-87FD-21C4F8A57006}">
      <dsp:nvSpPr>
        <dsp:cNvPr id="0" name=""/>
        <dsp:cNvSpPr/>
      </dsp:nvSpPr>
      <dsp:spPr>
        <a:xfrm>
          <a:off x="809328" y="315385"/>
          <a:ext cx="7323040"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914400" rtl="0" eaLnBrk="1" latinLnBrk="0" hangingPunct="1">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What is the Energy Transition</a:t>
          </a:r>
        </a:p>
      </dsp:txBody>
      <dsp:txXfrm>
        <a:off x="809328" y="315385"/>
        <a:ext cx="7323040" cy="625205"/>
      </dsp:txXfrm>
    </dsp:sp>
    <dsp:sp modelId="{167F5B04-8BD2-4EBE-8F8A-01602B755E7C}">
      <dsp:nvSpPr>
        <dsp:cNvPr id="0" name=""/>
        <dsp:cNvSpPr/>
      </dsp:nvSpPr>
      <dsp:spPr>
        <a:xfrm>
          <a:off x="169716" y="257269"/>
          <a:ext cx="769362" cy="735546"/>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0363240D-B863-4431-B859-46818C4A06B8}">
      <dsp:nvSpPr>
        <dsp:cNvPr id="0" name=""/>
        <dsp:cNvSpPr/>
      </dsp:nvSpPr>
      <dsp:spPr>
        <a:xfrm>
          <a:off x="1152212" y="1250411"/>
          <a:ext cx="698757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1066800">
            <a:lnSpc>
              <a:spcPct val="90000"/>
            </a:lnSpc>
            <a:spcBef>
              <a:spcPct val="0"/>
            </a:spcBef>
            <a:spcAft>
              <a:spcPct val="35000"/>
            </a:spcAft>
            <a:buNone/>
          </a:pP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Economic Measures Available to Cities</a:t>
          </a:r>
        </a:p>
      </dsp:txBody>
      <dsp:txXfrm>
        <a:off x="1152212" y="1250411"/>
        <a:ext cx="6987579" cy="625205"/>
      </dsp:txXfrm>
    </dsp:sp>
    <dsp:sp modelId="{EBF8BD78-F569-4AC8-BD2B-6578DD6795F1}">
      <dsp:nvSpPr>
        <dsp:cNvPr id="0" name=""/>
        <dsp:cNvSpPr/>
      </dsp:nvSpPr>
      <dsp:spPr>
        <a:xfrm>
          <a:off x="521819" y="1195241"/>
          <a:ext cx="782046" cy="735546"/>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B21D169-CDBA-4360-A39F-EB6BE91C389C}">
      <dsp:nvSpPr>
        <dsp:cNvPr id="0" name=""/>
        <dsp:cNvSpPr/>
      </dsp:nvSpPr>
      <dsp:spPr>
        <a:xfrm>
          <a:off x="1129365" y="2219461"/>
          <a:ext cx="698757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r" defTabSz="1066800" rtl="0" eaLnBrk="1" latinLnBrk="0" hangingPunct="1">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How to Catalyze Public Investments </a:t>
          </a:r>
        </a:p>
      </dsp:txBody>
      <dsp:txXfrm>
        <a:off x="1129365" y="2219461"/>
        <a:ext cx="6987579" cy="625205"/>
      </dsp:txXfrm>
    </dsp:sp>
    <dsp:sp modelId="{95BE8498-542F-4F4D-8D98-A0A95193AC3E}">
      <dsp:nvSpPr>
        <dsp:cNvPr id="0" name=""/>
        <dsp:cNvSpPr/>
      </dsp:nvSpPr>
      <dsp:spPr>
        <a:xfrm>
          <a:off x="522088" y="2110232"/>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47FC5AC7-F3CB-476F-8559-02939A0CAD2F}">
      <dsp:nvSpPr>
        <dsp:cNvPr id="0" name=""/>
        <dsp:cNvSpPr/>
      </dsp:nvSpPr>
      <dsp:spPr>
        <a:xfrm>
          <a:off x="742935" y="3126353"/>
          <a:ext cx="744768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1066800">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Conclusions</a:t>
          </a:r>
        </a:p>
      </dsp:txBody>
      <dsp:txXfrm>
        <a:off x="742935" y="3126353"/>
        <a:ext cx="7447689" cy="625205"/>
      </dsp:txXfrm>
    </dsp:sp>
    <dsp:sp modelId="{51D20059-CE0C-42F3-807A-15551CC4639E}">
      <dsp:nvSpPr>
        <dsp:cNvPr id="0" name=""/>
        <dsp:cNvSpPr/>
      </dsp:nvSpPr>
      <dsp:spPr>
        <a:xfrm>
          <a:off x="163643" y="3048203"/>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561C2-F5F8-48EC-BC10-36E6E80D398D}">
      <dsp:nvSpPr>
        <dsp:cNvPr id="0" name=""/>
        <dsp:cNvSpPr/>
      </dsp:nvSpPr>
      <dsp:spPr>
        <a:xfrm>
          <a:off x="-4500066" y="-704407"/>
          <a:ext cx="5472816" cy="5472816"/>
        </a:xfrm>
        <a:prstGeom prst="blockArc">
          <a:avLst>
            <a:gd name="adj1" fmla="val 18900000"/>
            <a:gd name="adj2" fmla="val 2700000"/>
            <a:gd name="adj3" fmla="val 395"/>
          </a:avLst>
        </a:pr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80D54BDB-588E-47FF-87FD-21C4F8A57006}">
      <dsp:nvSpPr>
        <dsp:cNvPr id="0" name=""/>
        <dsp:cNvSpPr/>
      </dsp:nvSpPr>
      <dsp:spPr>
        <a:xfrm>
          <a:off x="809328" y="315385"/>
          <a:ext cx="7323040"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914400" rtl="0" eaLnBrk="1" latinLnBrk="0" hangingPunct="1">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What is the Energy Transition</a:t>
          </a:r>
        </a:p>
      </dsp:txBody>
      <dsp:txXfrm>
        <a:off x="809328" y="315385"/>
        <a:ext cx="7323040" cy="625205"/>
      </dsp:txXfrm>
    </dsp:sp>
    <dsp:sp modelId="{167F5B04-8BD2-4EBE-8F8A-01602B755E7C}">
      <dsp:nvSpPr>
        <dsp:cNvPr id="0" name=""/>
        <dsp:cNvSpPr/>
      </dsp:nvSpPr>
      <dsp:spPr>
        <a:xfrm>
          <a:off x="169716" y="257269"/>
          <a:ext cx="769362" cy="735546"/>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0363240D-B863-4431-B859-46818C4A06B8}">
      <dsp:nvSpPr>
        <dsp:cNvPr id="0" name=""/>
        <dsp:cNvSpPr/>
      </dsp:nvSpPr>
      <dsp:spPr>
        <a:xfrm>
          <a:off x="1152212" y="1250411"/>
          <a:ext cx="698757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1066800">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Economic Measures Available to Cities</a:t>
          </a:r>
        </a:p>
      </dsp:txBody>
      <dsp:txXfrm>
        <a:off x="1152212" y="1250411"/>
        <a:ext cx="6987579" cy="625205"/>
      </dsp:txXfrm>
    </dsp:sp>
    <dsp:sp modelId="{EBF8BD78-F569-4AC8-BD2B-6578DD6795F1}">
      <dsp:nvSpPr>
        <dsp:cNvPr id="0" name=""/>
        <dsp:cNvSpPr/>
      </dsp:nvSpPr>
      <dsp:spPr>
        <a:xfrm>
          <a:off x="521819" y="1195241"/>
          <a:ext cx="782046" cy="735546"/>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B21D169-CDBA-4360-A39F-EB6BE91C389C}">
      <dsp:nvSpPr>
        <dsp:cNvPr id="0" name=""/>
        <dsp:cNvSpPr/>
      </dsp:nvSpPr>
      <dsp:spPr>
        <a:xfrm>
          <a:off x="1129365" y="2219461"/>
          <a:ext cx="698757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r" defTabSz="1066800" rtl="0" eaLnBrk="1" latinLnBrk="0" hangingPunct="1">
            <a:lnSpc>
              <a:spcPct val="90000"/>
            </a:lnSpc>
            <a:spcBef>
              <a:spcPct val="0"/>
            </a:spcBef>
            <a:spcAft>
              <a:spcPct val="35000"/>
            </a:spcAft>
            <a:buNone/>
          </a:pP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How to Catalyze Public Investments </a:t>
          </a:r>
        </a:p>
      </dsp:txBody>
      <dsp:txXfrm>
        <a:off x="1129365" y="2219461"/>
        <a:ext cx="6987579" cy="625205"/>
      </dsp:txXfrm>
    </dsp:sp>
    <dsp:sp modelId="{95BE8498-542F-4F4D-8D98-A0A95193AC3E}">
      <dsp:nvSpPr>
        <dsp:cNvPr id="0" name=""/>
        <dsp:cNvSpPr/>
      </dsp:nvSpPr>
      <dsp:spPr>
        <a:xfrm>
          <a:off x="522088" y="2110232"/>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47FC5AC7-F3CB-476F-8559-02939A0CAD2F}">
      <dsp:nvSpPr>
        <dsp:cNvPr id="0" name=""/>
        <dsp:cNvSpPr/>
      </dsp:nvSpPr>
      <dsp:spPr>
        <a:xfrm>
          <a:off x="742935" y="3126353"/>
          <a:ext cx="744768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1066800">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Conclusions</a:t>
          </a:r>
        </a:p>
      </dsp:txBody>
      <dsp:txXfrm>
        <a:off x="742935" y="3126353"/>
        <a:ext cx="7447689" cy="625205"/>
      </dsp:txXfrm>
    </dsp:sp>
    <dsp:sp modelId="{51D20059-CE0C-42F3-807A-15551CC4639E}">
      <dsp:nvSpPr>
        <dsp:cNvPr id="0" name=""/>
        <dsp:cNvSpPr/>
      </dsp:nvSpPr>
      <dsp:spPr>
        <a:xfrm>
          <a:off x="163643" y="3048203"/>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561C2-F5F8-48EC-BC10-36E6E80D398D}">
      <dsp:nvSpPr>
        <dsp:cNvPr id="0" name=""/>
        <dsp:cNvSpPr/>
      </dsp:nvSpPr>
      <dsp:spPr>
        <a:xfrm>
          <a:off x="-4500066" y="-704407"/>
          <a:ext cx="5472816" cy="5472816"/>
        </a:xfrm>
        <a:prstGeom prst="blockArc">
          <a:avLst>
            <a:gd name="adj1" fmla="val 18900000"/>
            <a:gd name="adj2" fmla="val 2700000"/>
            <a:gd name="adj3" fmla="val 395"/>
          </a:avLst>
        </a:pr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80D54BDB-588E-47FF-87FD-21C4F8A57006}">
      <dsp:nvSpPr>
        <dsp:cNvPr id="0" name=""/>
        <dsp:cNvSpPr/>
      </dsp:nvSpPr>
      <dsp:spPr>
        <a:xfrm>
          <a:off x="809328" y="315385"/>
          <a:ext cx="7323040"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914400" rtl="0" eaLnBrk="1" latinLnBrk="0" hangingPunct="1">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What is the Energy Transition</a:t>
          </a:r>
        </a:p>
      </dsp:txBody>
      <dsp:txXfrm>
        <a:off x="809328" y="315385"/>
        <a:ext cx="7323040" cy="625205"/>
      </dsp:txXfrm>
    </dsp:sp>
    <dsp:sp modelId="{167F5B04-8BD2-4EBE-8F8A-01602B755E7C}">
      <dsp:nvSpPr>
        <dsp:cNvPr id="0" name=""/>
        <dsp:cNvSpPr/>
      </dsp:nvSpPr>
      <dsp:spPr>
        <a:xfrm>
          <a:off x="169716" y="257269"/>
          <a:ext cx="769362" cy="735546"/>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0363240D-B863-4431-B859-46818C4A06B8}">
      <dsp:nvSpPr>
        <dsp:cNvPr id="0" name=""/>
        <dsp:cNvSpPr/>
      </dsp:nvSpPr>
      <dsp:spPr>
        <a:xfrm>
          <a:off x="1152212" y="1250411"/>
          <a:ext cx="698757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1066800">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Economic Measures Available to Cities</a:t>
          </a:r>
        </a:p>
      </dsp:txBody>
      <dsp:txXfrm>
        <a:off x="1152212" y="1250411"/>
        <a:ext cx="6987579" cy="625205"/>
      </dsp:txXfrm>
    </dsp:sp>
    <dsp:sp modelId="{EBF8BD78-F569-4AC8-BD2B-6578DD6795F1}">
      <dsp:nvSpPr>
        <dsp:cNvPr id="0" name=""/>
        <dsp:cNvSpPr/>
      </dsp:nvSpPr>
      <dsp:spPr>
        <a:xfrm>
          <a:off x="521819" y="1195241"/>
          <a:ext cx="782046" cy="735546"/>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7B21D169-CDBA-4360-A39F-EB6BE91C389C}">
      <dsp:nvSpPr>
        <dsp:cNvPr id="0" name=""/>
        <dsp:cNvSpPr/>
      </dsp:nvSpPr>
      <dsp:spPr>
        <a:xfrm>
          <a:off x="1129365" y="2219461"/>
          <a:ext cx="698757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0" lvl="0" indent="0" algn="r" defTabSz="1066800" rtl="0" eaLnBrk="1" latinLnBrk="0" hangingPunct="1">
            <a:lnSpc>
              <a:spcPct val="90000"/>
            </a:lnSpc>
            <a:spcBef>
              <a:spcPct val="0"/>
            </a:spcBef>
            <a:spcAft>
              <a:spcPct val="35000"/>
            </a:spcAft>
            <a:buNone/>
          </a:pPr>
          <a:r>
            <a:rPr lang="en-US" sz="2400" b="1" kern="1200" dirty="0">
              <a:solidFill>
                <a:schemeClr val="tx2"/>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How to Catalyze Public Investments </a:t>
          </a:r>
        </a:p>
      </dsp:txBody>
      <dsp:txXfrm>
        <a:off x="1129365" y="2219461"/>
        <a:ext cx="6987579" cy="625205"/>
      </dsp:txXfrm>
    </dsp:sp>
    <dsp:sp modelId="{95BE8498-542F-4F4D-8D98-A0A95193AC3E}">
      <dsp:nvSpPr>
        <dsp:cNvPr id="0" name=""/>
        <dsp:cNvSpPr/>
      </dsp:nvSpPr>
      <dsp:spPr>
        <a:xfrm>
          <a:off x="522088" y="2110232"/>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 modelId="{47FC5AC7-F3CB-476F-8559-02939A0CAD2F}">
      <dsp:nvSpPr>
        <dsp:cNvPr id="0" name=""/>
        <dsp:cNvSpPr/>
      </dsp:nvSpPr>
      <dsp:spPr>
        <a:xfrm>
          <a:off x="742935" y="3126353"/>
          <a:ext cx="7447689" cy="625205"/>
        </a:xfrm>
        <a:prstGeom prst="rect">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6257" tIns="60960" rIns="60960" bIns="60960" numCol="1" spcCol="1270" anchor="ctr" anchorCtr="0">
          <a:noAutofit/>
        </a:bodyPr>
        <a:lstStyle/>
        <a:p>
          <a:pPr marL="177800" lvl="0" indent="0" algn="r" defTabSz="1066800">
            <a:lnSpc>
              <a:spcPct val="90000"/>
            </a:lnSpc>
            <a:spcBef>
              <a:spcPct val="0"/>
            </a:spcBef>
            <a:spcAft>
              <a:spcPct val="35000"/>
            </a:spcAft>
            <a:buNone/>
          </a:pPr>
          <a:r>
            <a:rPr lang="en-US" sz="2400" b="1" kern="1200" dirty="0">
              <a:solidFill>
                <a:srgbClr val="FF0000"/>
              </a:solidFill>
              <a:effectLst>
                <a:outerShdw blurRad="38100" dist="38100" dir="2700000" algn="tl">
                  <a:srgbClr val="000000">
                    <a:alpha val="43137"/>
                  </a:srgbClr>
                </a:outerShdw>
              </a:effectLst>
              <a:latin typeface="Times New Roman" panose="02020603050405020304" pitchFamily="18" charset="0"/>
              <a:ea typeface="+mj-ea"/>
              <a:cs typeface="Times New Roman" panose="02020603050405020304" pitchFamily="18" charset="0"/>
            </a:rPr>
            <a:t>Conclusions</a:t>
          </a:r>
        </a:p>
      </dsp:txBody>
      <dsp:txXfrm>
        <a:off x="742935" y="3126353"/>
        <a:ext cx="7447689" cy="625205"/>
      </dsp:txXfrm>
    </dsp:sp>
    <dsp:sp modelId="{51D20059-CE0C-42F3-807A-15551CC4639E}">
      <dsp:nvSpPr>
        <dsp:cNvPr id="0" name=""/>
        <dsp:cNvSpPr/>
      </dsp:nvSpPr>
      <dsp:spPr>
        <a:xfrm>
          <a:off x="163643" y="3048203"/>
          <a:ext cx="781507" cy="781507"/>
        </a:xfrm>
        <a:prstGeom prst="ellipse">
          <a:avLst/>
        </a:prstGeom>
        <a:solidFill>
          <a:schemeClr val="lt1">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572E8704-1FEF-4662-90E8-85DD1844887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a:extLst>
              <a:ext uri="{FF2B5EF4-FFF2-40B4-BE49-F238E27FC236}">
                <a16:creationId xmlns:a16="http://schemas.microsoft.com/office/drawing/2014/main" id="{13DF8A1E-1B0A-4CEB-8070-0662F2B476E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3D5A0F5-E75F-43D3-9CCF-3FA7341A0DDE}" type="datetimeFigureOut">
              <a:rPr lang="fr-BE" smtClean="0"/>
              <a:t>27-10-22</a:t>
            </a:fld>
            <a:endParaRPr lang="fr-BE"/>
          </a:p>
        </p:txBody>
      </p:sp>
      <p:sp>
        <p:nvSpPr>
          <p:cNvPr id="4" name="Espace réservé du pied de page 3">
            <a:extLst>
              <a:ext uri="{FF2B5EF4-FFF2-40B4-BE49-F238E27FC236}">
                <a16:creationId xmlns:a16="http://schemas.microsoft.com/office/drawing/2014/main" id="{507673EF-E725-494E-A3DF-705459C41C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5" name="Espace réservé du numéro de diapositive 4">
            <a:extLst>
              <a:ext uri="{FF2B5EF4-FFF2-40B4-BE49-F238E27FC236}">
                <a16:creationId xmlns:a16="http://schemas.microsoft.com/office/drawing/2014/main" id="{42F06C67-7D07-41EC-AAE9-CA553C97E1A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189432F-C6AE-47CC-8FF3-90CCEB00F49B}" type="slidenum">
              <a:rPr lang="fr-BE" smtClean="0"/>
              <a:t>‹N°›</a:t>
            </a:fld>
            <a:endParaRPr lang="fr-BE"/>
          </a:p>
        </p:txBody>
      </p:sp>
    </p:spTree>
    <p:extLst>
      <p:ext uri="{BB962C8B-B14F-4D97-AF65-F5344CB8AC3E}">
        <p14:creationId xmlns:p14="http://schemas.microsoft.com/office/powerpoint/2010/main" val="10477315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A802D7-DA02-492B-B805-CC3FB6C44533}" type="datetimeFigureOut">
              <a:rPr lang="zh-CN" altLang="en-US" smtClean="0"/>
              <a:t>2022/10/27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06C9031-3BBA-4911-8E0B-25078C0CA612}" type="slidenum">
              <a:rPr lang="zh-CN" altLang="en-US" smtClean="0"/>
              <a:t>‹N°›</a:t>
            </a:fld>
            <a:endParaRPr lang="zh-CN" altLang="en-US"/>
          </a:p>
        </p:txBody>
      </p:sp>
    </p:spTree>
    <p:extLst>
      <p:ext uri="{BB962C8B-B14F-4D97-AF65-F5344CB8AC3E}">
        <p14:creationId xmlns:p14="http://schemas.microsoft.com/office/powerpoint/2010/main" val="315771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206C9031-3BBA-4911-8E0B-25078C0CA612}" type="slidenum">
              <a:rPr lang="zh-CN" altLang="en-US" smtClean="0"/>
              <a:t>1</a:t>
            </a:fld>
            <a:endParaRPr lang="zh-CN" altLang="en-US"/>
          </a:p>
        </p:txBody>
      </p:sp>
    </p:spTree>
    <p:extLst>
      <p:ext uri="{BB962C8B-B14F-4D97-AF65-F5344CB8AC3E}">
        <p14:creationId xmlns:p14="http://schemas.microsoft.com/office/powerpoint/2010/main" val="4193276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Landmark Report released on 18 May 2021</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Combining the models of World Energy Outlook (short term) with Energy Technology Perspectives (mid- to long term)</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IEA cooperated with IMF for the impacts on employment</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IEA also cooperated with IIASA for emissions from land use</a:t>
            </a:r>
          </a:p>
          <a:p>
            <a:pPr marL="285750" indent="-285750">
              <a:buFont typeface="Arial" panose="020B0604020202020204" pitchFamily="34" charset="0"/>
              <a:buChar char="•"/>
            </a:pPr>
            <a:r>
              <a:rPr lang="rm-CH" dirty="0">
                <a:latin typeface="Arial" panose="020B0604020202020204" pitchFamily="34" charset="0"/>
                <a:ea typeface="DengXian" panose="02010600030101010101" pitchFamily="2" charset="-122"/>
              </a:rPr>
              <a:t>Is it still possible to attain the 1.5 degrees?</a:t>
            </a:r>
          </a:p>
          <a:p>
            <a:pPr marL="285750" indent="-285750">
              <a:buFont typeface="Arial" panose="020B0604020202020204" pitchFamily="34" charset="0"/>
              <a:buChar char="•"/>
            </a:pPr>
            <a:r>
              <a:rPr lang="rm-CH" dirty="0">
                <a:latin typeface="Arial" panose="020B0604020202020204" pitchFamily="34" charset="0"/>
                <a:ea typeface="DengXian" panose="02010600030101010101" pitchFamily="2" charset="-122"/>
              </a:rPr>
              <a:t>Answer: it is still possible, but on a narrow path; it is a «race to zero», in which many obstacles must be overcome. The main principle is: leaving no-one behind</a:t>
            </a:r>
            <a:endParaRPr lang="en-AU" dirty="0">
              <a:latin typeface="Arial" panose="020B0604020202020204" pitchFamily="34" charset="0"/>
              <a:ea typeface="DengXian" panose="02010600030101010101" pitchFamily="2" charset="-122"/>
            </a:endParaRPr>
          </a:p>
          <a:p>
            <a:endParaRPr lang="en-AU" dirty="0"/>
          </a:p>
        </p:txBody>
      </p:sp>
      <p:sp>
        <p:nvSpPr>
          <p:cNvPr id="4" name="Espace réservé du numéro de diapositive 3"/>
          <p:cNvSpPr>
            <a:spLocks noGrp="1"/>
          </p:cNvSpPr>
          <p:nvPr>
            <p:ph type="sldNum" sz="quarter" idx="5"/>
          </p:nvPr>
        </p:nvSpPr>
        <p:spPr/>
        <p:txBody>
          <a:bodyPr/>
          <a:lstStyle/>
          <a:p>
            <a:fld id="{206C9031-3BBA-4911-8E0B-25078C0CA612}" type="slidenum">
              <a:rPr lang="zh-CN" altLang="en-US" smtClean="0"/>
              <a:t>7</a:t>
            </a:fld>
            <a:endParaRPr lang="zh-CN" altLang="en-US"/>
          </a:p>
        </p:txBody>
      </p:sp>
    </p:spTree>
    <p:extLst>
      <p:ext uri="{BB962C8B-B14F-4D97-AF65-F5344CB8AC3E}">
        <p14:creationId xmlns:p14="http://schemas.microsoft.com/office/powerpoint/2010/main" val="30855589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t="-2499"/>
          <a:stretch/>
        </p:blipFill>
        <p:spPr>
          <a:xfrm>
            <a:off x="0" y="-171400"/>
            <a:ext cx="12192000" cy="7029400"/>
          </a:xfrm>
          <a:prstGeom prst="rect">
            <a:avLst/>
          </a:prstGeom>
        </p:spPr>
      </p:pic>
      <p:sp>
        <p:nvSpPr>
          <p:cNvPr id="6" name="灯片编号占位符 5"/>
          <p:cNvSpPr>
            <a:spLocks noGrp="1"/>
          </p:cNvSpPr>
          <p:nvPr>
            <p:ph type="sldNum" sz="quarter" idx="12"/>
          </p:nvPr>
        </p:nvSpPr>
        <p:spPr/>
        <p:txBody>
          <a:bodyPr/>
          <a:lstStyle/>
          <a:p>
            <a:fld id="{0C913308-F349-4B6D-A68A-DD1791B4A57B}" type="slidenum">
              <a:rPr lang="zh-CN" altLang="en-US" smtClean="0"/>
              <a:t>‹N°›</a:t>
            </a:fld>
            <a:endParaRPr lang="zh-CN" altLang="en-US"/>
          </a:p>
        </p:txBody>
      </p:sp>
      <p:sp>
        <p:nvSpPr>
          <p:cNvPr id="7" name="矩形 6"/>
          <p:cNvSpPr/>
          <p:nvPr userDrawn="1"/>
        </p:nvSpPr>
        <p:spPr>
          <a:xfrm>
            <a:off x="96012" y="6309320"/>
            <a:ext cx="11760629" cy="505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文本框 2"/>
          <p:cNvSpPr txBox="1"/>
          <p:nvPr userDrawn="1"/>
        </p:nvSpPr>
        <p:spPr>
          <a:xfrm>
            <a:off x="0" y="6389605"/>
            <a:ext cx="12192000" cy="368755"/>
          </a:xfrm>
          <a:prstGeom prst="rect">
            <a:avLst/>
          </a:prstGeom>
          <a:solidFill>
            <a:schemeClr val="bg1"/>
          </a:solidFill>
        </p:spPr>
        <p:txBody>
          <a:bodyPr wrap="square" rtlCol="0">
            <a:spAutoFit/>
          </a:bodyPr>
          <a:lstStyle/>
          <a:p>
            <a:pPr>
              <a:lnSpc>
                <a:spcPct val="107000"/>
              </a:lnSpc>
              <a:spcAft>
                <a:spcPts val="800"/>
              </a:spcAft>
            </a:pPr>
            <a:r>
              <a:rPr lang="rm-CH" b="1" dirty="0">
                <a:effectLst/>
                <a:latin typeface="Times New Roman" panose="02020603050405020304" pitchFamily="18" charset="0"/>
                <a:ea typeface="等线" panose="02010600030101010101" pitchFamily="2" charset="-122"/>
                <a:cs typeface="Times New Roman" panose="02020603050405020304" pitchFamily="18" charset="0"/>
              </a:rPr>
              <a:t>6th APEC Workshop on Sustainable Cities, Tianjin, </a:t>
            </a:r>
            <a:r>
              <a:rPr lang="en-AU" b="1" dirty="0">
                <a:effectLst/>
                <a:latin typeface="Times New Roman" panose="02020603050405020304" pitchFamily="18" charset="0"/>
                <a:ea typeface="等线" panose="02010600030101010101" pitchFamily="2" charset="-122"/>
                <a:cs typeface="Times New Roman" panose="02020603050405020304" pitchFamily="18" charset="0"/>
              </a:rPr>
              <a:t>9 December 2021</a:t>
            </a:r>
            <a:endParaRPr lang="fr-BE"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灯片编号占位符 5">
            <a:extLst>
              <a:ext uri="{FF2B5EF4-FFF2-40B4-BE49-F238E27FC236}">
                <a16:creationId xmlns:a16="http://schemas.microsoft.com/office/drawing/2014/main" id="{5C674B7E-310A-46AD-AF3B-68E9CD3CABC5}"/>
              </a:ext>
            </a:extLst>
          </p:cNvPr>
          <p:cNvSpPr txBox="1">
            <a:spLocks/>
          </p:cNvSpPr>
          <p:nvPr userDrawn="1"/>
        </p:nvSpPr>
        <p:spPr>
          <a:xfrm>
            <a:off x="9088601" y="639167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zh-CN" altLang="en-US" dirty="0"/>
          </a:p>
        </p:txBody>
      </p:sp>
    </p:spTree>
    <p:extLst>
      <p:ext uri="{BB962C8B-B14F-4D97-AF65-F5344CB8AC3E}">
        <p14:creationId xmlns:p14="http://schemas.microsoft.com/office/powerpoint/2010/main" val="1215925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标题和内容">
    <p:spTree>
      <p:nvGrpSpPr>
        <p:cNvPr id="1" name=""/>
        <p:cNvGrpSpPr/>
        <p:nvPr/>
      </p:nvGrpSpPr>
      <p:grpSpPr>
        <a:xfrm>
          <a:off x="0" y="0"/>
          <a:ext cx="0" cy="0"/>
          <a:chOff x="0" y="0"/>
          <a:chExt cx="0" cy="0"/>
        </a:xfrm>
      </p:grpSpPr>
      <p:sp>
        <p:nvSpPr>
          <p:cNvPr id="5" name="矩形 4"/>
          <p:cNvSpPr/>
          <p:nvPr userDrawn="1"/>
        </p:nvSpPr>
        <p:spPr>
          <a:xfrm>
            <a:off x="-9872" y="1458495"/>
            <a:ext cx="12192000" cy="53995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‹N°›</a:t>
            </a:fld>
            <a:endParaRPr lang="zh-CN" altLang="en-US"/>
          </a:p>
        </p:txBody>
      </p:sp>
      <p:sp>
        <p:nvSpPr>
          <p:cNvPr id="7" name="矩形 6"/>
          <p:cNvSpPr/>
          <p:nvPr userDrawn="1"/>
        </p:nvSpPr>
        <p:spPr>
          <a:xfrm>
            <a:off x="96012" y="6309320"/>
            <a:ext cx="11760629" cy="505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文本框 2"/>
          <p:cNvSpPr txBox="1"/>
          <p:nvPr userDrawn="1"/>
        </p:nvSpPr>
        <p:spPr>
          <a:xfrm>
            <a:off x="0" y="6389605"/>
            <a:ext cx="12192000" cy="343299"/>
          </a:xfrm>
          <a:prstGeom prst="rect">
            <a:avLst/>
          </a:prstGeom>
          <a:solidFill>
            <a:schemeClr val="bg1"/>
          </a:solidFill>
        </p:spPr>
        <p:txBody>
          <a:bodyPr wrap="square" rtlCol="0">
            <a:spAutoFit/>
          </a:bodyPr>
          <a:lstStyle/>
          <a:p>
            <a:pPr>
              <a:lnSpc>
                <a:spcPct val="107000"/>
              </a:lnSpc>
              <a:spcAft>
                <a:spcPts val="800"/>
              </a:spcAft>
            </a:pPr>
            <a:r>
              <a:rPr lang="rm-CH" sz="1600" b="1" dirty="0">
                <a:effectLst/>
                <a:latin typeface="Times New Roman" panose="02020603050405020304" pitchFamily="18" charset="0"/>
                <a:ea typeface="等线" panose="02010600030101010101" pitchFamily="2" charset="-122"/>
                <a:cs typeface="Times New Roman" panose="02020603050405020304" pitchFamily="18" charset="0"/>
              </a:rPr>
              <a:t>6th APEC Workshop on Sustainable Cities, Tianjin, </a:t>
            </a:r>
            <a:r>
              <a:rPr lang="en-AU" sz="1600" b="1" dirty="0">
                <a:effectLst/>
                <a:latin typeface="Times New Roman" panose="02020603050405020304" pitchFamily="18" charset="0"/>
                <a:ea typeface="等线" panose="02010600030101010101" pitchFamily="2" charset="-122"/>
                <a:cs typeface="Times New Roman" panose="02020603050405020304" pitchFamily="18" charset="0"/>
              </a:rPr>
              <a:t>9 December 2021</a:t>
            </a:r>
            <a:endParaRPr lang="fr-BE" sz="1600"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4" name="矩形 3"/>
          <p:cNvSpPr/>
          <p:nvPr userDrawn="1"/>
        </p:nvSpPr>
        <p:spPr>
          <a:xfrm>
            <a:off x="-9872" y="1412776"/>
            <a:ext cx="12192000" cy="45719"/>
          </a:xfrm>
          <a:prstGeom prst="rect">
            <a:avLst/>
          </a:prstGeom>
          <a:solidFill>
            <a:srgbClr val="0096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userDrawn="1"/>
        </p:nvSpPr>
        <p:spPr>
          <a:xfrm>
            <a:off x="0" y="6200599"/>
            <a:ext cx="12192000" cy="45719"/>
          </a:xfrm>
          <a:prstGeom prst="rect">
            <a:avLst/>
          </a:prstGeom>
          <a:solidFill>
            <a:srgbClr val="5BAE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灯片编号占位符 5">
            <a:extLst>
              <a:ext uri="{FF2B5EF4-FFF2-40B4-BE49-F238E27FC236}">
                <a16:creationId xmlns:a16="http://schemas.microsoft.com/office/drawing/2014/main" id="{5C674B7E-310A-46AD-AF3B-68E9CD3CABC5}"/>
              </a:ext>
            </a:extLst>
          </p:cNvPr>
          <p:cNvSpPr txBox="1">
            <a:spLocks/>
          </p:cNvSpPr>
          <p:nvPr userDrawn="1"/>
        </p:nvSpPr>
        <p:spPr>
          <a:xfrm>
            <a:off x="9088601" y="639167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C7FA6B-3BB9-4342-88A8-0335689628C5}" type="slidenum">
              <a:rPr lang="zh-CN" altLang="en-US" smtClean="0"/>
              <a:pPr/>
              <a:t>‹N°›</a:t>
            </a:fld>
            <a:endParaRPr lang="zh-CN" altLang="en-US" dirty="0"/>
          </a:p>
        </p:txBody>
      </p:sp>
    </p:spTree>
    <p:extLst>
      <p:ext uri="{BB962C8B-B14F-4D97-AF65-F5344CB8AC3E}">
        <p14:creationId xmlns:p14="http://schemas.microsoft.com/office/powerpoint/2010/main" val="787138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7485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6" name="Espace réservé du numéro de diapositive 5">
            <a:extLst>
              <a:ext uri="{FF2B5EF4-FFF2-40B4-BE49-F238E27FC236}">
                <a16:creationId xmlns:a16="http://schemas.microsoft.com/office/drawing/2014/main" id="{3C383403-3C01-4CDD-95C2-9A2039800BA7}"/>
              </a:ext>
            </a:extLst>
          </p:cNvPr>
          <p:cNvSpPr>
            <a:spLocks noGrp="1"/>
          </p:cNvSpPr>
          <p:nvPr>
            <p:ph type="sldNum" sz="quarter" idx="12"/>
          </p:nvPr>
        </p:nvSpPr>
        <p:spPr>
          <a:xfrm>
            <a:off x="8610600" y="6356350"/>
            <a:ext cx="2743200" cy="365125"/>
          </a:xfrm>
          <a:prstGeom prst="rect">
            <a:avLst/>
          </a:prstGeom>
        </p:spPr>
        <p:txBody>
          <a:bodyPr/>
          <a:lstStyle/>
          <a:p>
            <a:fld id="{CAA3DC0B-77D4-4A5A-B278-EA0EDEE84551}" type="slidenum">
              <a:rPr lang="fr-BE" smtClean="0"/>
              <a:t>‹N°›</a:t>
            </a:fld>
            <a:endParaRPr lang="fr-BE"/>
          </a:p>
        </p:txBody>
      </p:sp>
    </p:spTree>
    <p:extLst>
      <p:ext uri="{BB962C8B-B14F-4D97-AF65-F5344CB8AC3E}">
        <p14:creationId xmlns:p14="http://schemas.microsoft.com/office/powerpoint/2010/main" val="3452661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p:txBody>
          <a:bodyPr/>
          <a:lstStyle/>
          <a:p>
            <a:fld id="{0C913308-F349-4B6D-A68A-DD1791B4A57B}" type="slidenum">
              <a:rPr lang="zh-CN" altLang="en-US" smtClean="0"/>
              <a:t>‹N°›</a:t>
            </a:fld>
            <a:endParaRPr lang="zh-CN" altLang="en-US"/>
          </a:p>
        </p:txBody>
      </p:sp>
      <p:sp>
        <p:nvSpPr>
          <p:cNvPr id="7" name="矩形 6"/>
          <p:cNvSpPr/>
          <p:nvPr userDrawn="1"/>
        </p:nvSpPr>
        <p:spPr>
          <a:xfrm>
            <a:off x="96012" y="6309320"/>
            <a:ext cx="12095988" cy="505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3" name="文本框 2"/>
          <p:cNvSpPr txBox="1"/>
          <p:nvPr userDrawn="1"/>
        </p:nvSpPr>
        <p:spPr>
          <a:xfrm>
            <a:off x="0" y="6389605"/>
            <a:ext cx="12192000" cy="368434"/>
          </a:xfrm>
          <a:prstGeom prst="rect">
            <a:avLst/>
          </a:prstGeom>
          <a:solidFill>
            <a:schemeClr val="bg1"/>
          </a:solidFill>
        </p:spPr>
        <p:txBody>
          <a:bodyPr wrap="square" rtlCol="0">
            <a:spAutoFit/>
          </a:bodyPr>
          <a:lstStyle/>
          <a:p>
            <a:pPr>
              <a:lnSpc>
                <a:spcPct val="107000"/>
              </a:lnSpc>
              <a:spcAft>
                <a:spcPts val="800"/>
              </a:spcAft>
            </a:pPr>
            <a:r>
              <a:rPr lang="en-US" sz="1800" dirty="0">
                <a:effectLst/>
                <a:latin typeface="Arial" panose="020B0604020202020204" pitchFamily="34" charset="0"/>
                <a:ea typeface="Arial Unicode MS" panose="020B0604020202020204"/>
                <a:cs typeface="Times New Roman" panose="02020603050405020304" pitchFamily="18" charset="0"/>
              </a:rPr>
              <a:t>APEC Workshop on University Collaboration to Support Data Gathering and Analysis, 8 – 9 June 2021</a:t>
            </a:r>
            <a:endParaRPr lang="fr-BE" sz="1600"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灯片编号占位符 5">
            <a:extLst>
              <a:ext uri="{FF2B5EF4-FFF2-40B4-BE49-F238E27FC236}">
                <a16:creationId xmlns:a16="http://schemas.microsoft.com/office/drawing/2014/main" id="{5C674B7E-310A-46AD-AF3B-68E9CD3CABC5}"/>
              </a:ext>
            </a:extLst>
          </p:cNvPr>
          <p:cNvSpPr txBox="1">
            <a:spLocks/>
          </p:cNvSpPr>
          <p:nvPr userDrawn="1"/>
        </p:nvSpPr>
        <p:spPr>
          <a:xfrm>
            <a:off x="9088601" y="639167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63C7FA6B-3BB9-4342-88A8-0335689628C5}" type="slidenum">
              <a:rPr lang="zh-CN" altLang="en-US" smtClean="0"/>
              <a:pPr/>
              <a:t>‹N°›</a:t>
            </a:fld>
            <a:endParaRPr lang="zh-CN" altLang="en-US" dirty="0"/>
          </a:p>
        </p:txBody>
      </p:sp>
    </p:spTree>
    <p:extLst>
      <p:ext uri="{BB962C8B-B14F-4D97-AF65-F5344CB8AC3E}">
        <p14:creationId xmlns:p14="http://schemas.microsoft.com/office/powerpoint/2010/main" val="1059855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x" preserve="1">
  <p:cSld name="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5426649"/>
      </p:ext>
    </p:extLst>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3.jpeg"/><Relationship Id="rId5" Type="http://schemas.openxmlformats.org/officeDocument/2006/relationships/image" Target="../media/image5.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CD5B1-5CC6-4BC8-A23C-41F4434FCDC9}" type="datetime1">
              <a:rPr lang="zh-CN" altLang="en-US" smtClean="0"/>
              <a:t>2022/10/27</a:t>
            </a:fld>
            <a:endParaRPr lang="zh-CN" altLang="en-US"/>
          </a:p>
        </p:txBody>
      </p:sp>
      <p:sp>
        <p:nvSpPr>
          <p:cNvPr id="5" name="页脚占位符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‹N°›</a:t>
            </a:fld>
            <a:endParaRPr lang="zh-CN" altLang="en-US"/>
          </a:p>
        </p:txBody>
      </p:sp>
      <p:pic>
        <p:nvPicPr>
          <p:cNvPr id="12" name="图片 1">
            <a:extLst>
              <a:ext uri="{FF2B5EF4-FFF2-40B4-BE49-F238E27FC236}">
                <a16:creationId xmlns:a16="http://schemas.microsoft.com/office/drawing/2014/main" id="{64FC5788-1CFF-4735-A369-01C6D323E92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13" t="48946" r="-250" b="6"/>
          <a:stretch/>
        </p:blipFill>
        <p:spPr bwMode="auto">
          <a:xfrm>
            <a:off x="3" y="2781000"/>
            <a:ext cx="12222431" cy="40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a:extLst>
              <a:ext uri="{FF2B5EF4-FFF2-40B4-BE49-F238E27FC236}">
                <a16:creationId xmlns:a16="http://schemas.microsoft.com/office/drawing/2014/main" id="{D64A62E9-A939-4FCD-81DE-5C125592E1A6}"/>
              </a:ext>
            </a:extLst>
          </p:cNvPr>
          <p:cNvPicPr>
            <a:picLocks noChangeAspect="1"/>
          </p:cNvPicPr>
          <p:nvPr userDrawn="1"/>
        </p:nvPicPr>
        <p:blipFill rotWithShape="1">
          <a:blip r:embed="rId7" cstate="print">
            <a:extLst>
              <a:ext uri="{28A0092B-C50C-407E-A947-70E740481C1C}">
                <a14:useLocalDpi xmlns:a14="http://schemas.microsoft.com/office/drawing/2010/main" val="0"/>
              </a:ext>
            </a:extLst>
          </a:blip>
          <a:srcRect l="69242" t="12958" r="2498" b="66426"/>
          <a:stretch/>
        </p:blipFill>
        <p:spPr bwMode="auto">
          <a:xfrm>
            <a:off x="10305258" y="772487"/>
            <a:ext cx="1285838" cy="703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
            <a:extLst>
              <a:ext uri="{FF2B5EF4-FFF2-40B4-BE49-F238E27FC236}">
                <a16:creationId xmlns:a16="http://schemas.microsoft.com/office/drawing/2014/main" id="{9812AB6B-E8AC-4402-9E1E-C7C3A83FCC9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63" t="526" r="-1" b="87818"/>
          <a:stretch/>
        </p:blipFill>
        <p:spPr bwMode="auto">
          <a:xfrm>
            <a:off x="-30429" y="1"/>
            <a:ext cx="12222431" cy="77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descr="Une image contenant clipart&#10;&#10;Description générée automatiquement">
            <a:extLst>
              <a:ext uri="{FF2B5EF4-FFF2-40B4-BE49-F238E27FC236}">
                <a16:creationId xmlns:a16="http://schemas.microsoft.com/office/drawing/2014/main" id="{D92D9557-3B3E-4535-A750-BE4C9D99B8D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79376" y="634071"/>
            <a:ext cx="1303886" cy="754881"/>
          </a:xfrm>
          <a:prstGeom prst="rect">
            <a:avLst/>
          </a:prstGeom>
        </p:spPr>
      </p:pic>
    </p:spTree>
    <p:extLst>
      <p:ext uri="{BB962C8B-B14F-4D97-AF65-F5344CB8AC3E}">
        <p14:creationId xmlns:p14="http://schemas.microsoft.com/office/powerpoint/2010/main" val="3650433991"/>
      </p:ext>
    </p:extLst>
  </p:cSld>
  <p:clrMap bg1="lt1" tx1="dk1" bg2="lt2" tx2="dk2" accent1="accent1" accent2="accent2" accent3="accent3" accent4="accent4" accent5="accent5" accent6="accent6" hlink="hlink" folHlink="folHlink"/>
  <p:sldLayoutIdLst>
    <p:sldLayoutId id="2147483668" r:id="rId1"/>
    <p:sldLayoutId id="2147483671" r:id="rId2"/>
    <p:sldLayoutId id="2147483669" r:id="rId3"/>
    <p:sldLayoutId id="2147483670" r:id="rId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609600" y="635636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FCD5B1-5CC6-4BC8-A23C-41F4434FCDC9}" type="datetime1">
              <a:rPr lang="zh-CN" altLang="en-US" smtClean="0"/>
              <a:t>2022/10/27</a:t>
            </a:fld>
            <a:endParaRPr lang="zh-CN" altLang="en-US"/>
          </a:p>
        </p:txBody>
      </p:sp>
      <p:sp>
        <p:nvSpPr>
          <p:cNvPr id="5" name="页脚占位符 4"/>
          <p:cNvSpPr>
            <a:spLocks noGrp="1"/>
          </p:cNvSpPr>
          <p:nvPr>
            <p:ph type="ftr" sz="quarter" idx="3"/>
          </p:nvPr>
        </p:nvSpPr>
        <p:spPr>
          <a:xfrm>
            <a:off x="4165600" y="635636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6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‹N°›</a:t>
            </a:fld>
            <a:endParaRPr lang="zh-CN" altLang="en-US"/>
          </a:p>
        </p:txBody>
      </p:sp>
      <p:pic>
        <p:nvPicPr>
          <p:cNvPr id="12" name="图片 1">
            <a:extLst>
              <a:ext uri="{FF2B5EF4-FFF2-40B4-BE49-F238E27FC236}">
                <a16:creationId xmlns:a16="http://schemas.microsoft.com/office/drawing/2014/main" id="{64FC5788-1CFF-4735-A369-01C6D323E92D}"/>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3" t="48946" r="-250" b="6"/>
          <a:stretch/>
        </p:blipFill>
        <p:spPr bwMode="auto">
          <a:xfrm>
            <a:off x="3" y="2781000"/>
            <a:ext cx="12222431" cy="40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图片 1">
            <a:extLst>
              <a:ext uri="{FF2B5EF4-FFF2-40B4-BE49-F238E27FC236}">
                <a16:creationId xmlns:a16="http://schemas.microsoft.com/office/drawing/2014/main" id="{D64A62E9-A939-4FCD-81DE-5C125592E1A6}"/>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69242" t="12958" r="2498" b="66426"/>
          <a:stretch/>
        </p:blipFill>
        <p:spPr bwMode="auto">
          <a:xfrm>
            <a:off x="10056440" y="910903"/>
            <a:ext cx="1828252" cy="10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1">
            <a:extLst>
              <a:ext uri="{FF2B5EF4-FFF2-40B4-BE49-F238E27FC236}">
                <a16:creationId xmlns:a16="http://schemas.microsoft.com/office/drawing/2014/main" id="{9812AB6B-E8AC-4402-9E1E-C7C3A83FCC9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63" t="526" r="-1" b="87818"/>
          <a:stretch/>
        </p:blipFill>
        <p:spPr bwMode="auto">
          <a:xfrm>
            <a:off x="-30429" y="1"/>
            <a:ext cx="12222431" cy="91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Image 8" descr="Une image contenant clipart&#10;&#10;Description générée automatiquement">
            <a:extLst>
              <a:ext uri="{FF2B5EF4-FFF2-40B4-BE49-F238E27FC236}">
                <a16:creationId xmlns:a16="http://schemas.microsoft.com/office/drawing/2014/main" id="{D92D9557-3B3E-4535-A750-BE4C9D99B8D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91632" y="772487"/>
            <a:ext cx="1966924" cy="1138745"/>
          </a:xfrm>
          <a:prstGeom prst="rect">
            <a:avLst/>
          </a:prstGeom>
        </p:spPr>
      </p:pic>
    </p:spTree>
    <p:extLst>
      <p:ext uri="{BB962C8B-B14F-4D97-AF65-F5344CB8AC3E}">
        <p14:creationId xmlns:p14="http://schemas.microsoft.com/office/powerpoint/2010/main" val="1652380714"/>
      </p:ext>
    </p:extLst>
  </p:cSld>
  <p:clrMap bg1="lt1" tx1="dk1" bg2="lt2" tx2="dk2" accent1="accent1" accent2="accent2" accent3="accent3" accent4="accent4" accent5="accent5" accent6="accent6" hlink="hlink" folHlink="folHlink"/>
  <p:sldLayoutIdLst>
    <p:sldLayoutId id="2147483673" r:id="rId1"/>
    <p:sldLayoutId id="2147483675"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6.xml.rels><?xml version="1.0" encoding="UTF-8" standalone="yes"?>
<Relationships xmlns="http://schemas.openxmlformats.org/package/2006/relationships"><Relationship Id="rId3" Type="http://schemas.openxmlformats.org/officeDocument/2006/relationships/hyperlink" Target="https://unhabitat.org/sites/default/files/2019/05/nua-english.pdf" TargetMode="External"/><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hyperlink" Target="https://www.c40.org/declarations/green-healthy-streets-declaration/" TargetMode="External"/><Relationship Id="rId4" Type="http://schemas.openxmlformats.org/officeDocument/2006/relationships/hyperlink" Target="https://unfccc.int/news/carbon-neutral-cities-alliance"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emf"/></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hyperlink" Target="https://doi.org/10.1016/j.cities.2018.04.011" TargetMode="Externa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ec.europa.eu/info/law/sustainable-finance-taxonomy-regulation-eu-2020-852_en" TargetMode="External"/><Relationship Id="rId2" Type="http://schemas.openxmlformats.org/officeDocument/2006/relationships/hyperlink" Target="https://ec.europa.eu/info/files/200309-sustainable-finance-teg-final-report-taxonomy_e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cityforestcredits.org/" TargetMode="External"/><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solarenergylife.co.za/municipal-feed-in-tariffs-on-solar-power-feedback-into-the-grid/" TargetMode="External"/><Relationship Id="rId2" Type="http://schemas.openxmlformats.org/officeDocument/2006/relationships/hyperlink" Target="https://www.anaheim.net/651/Feed-In-Tariff-Progra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9.xml.rels><?xml version="1.0" encoding="UTF-8" standalone="yes"?>
<Relationships xmlns="http://schemas.openxmlformats.org/package/2006/relationships"><Relationship Id="rId3" Type="http://schemas.openxmlformats.org/officeDocument/2006/relationships/hyperlink" Target="https://unfccc.int/documents/310475" TargetMode="External"/><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hyperlink" Target="https://www.state.gov/u-s-china-joint-glasgow-declaration-on-enhancing-climate-action-in-the-2020s/" TargetMode="External"/><Relationship Id="rId5" Type="http://schemas.openxmlformats.org/officeDocument/2006/relationships/hyperlink" Target="https://ukcop26.org/the-conference/cop26-outcomes/" TargetMode="External"/><Relationship Id="rId4" Type="http://schemas.openxmlformats.org/officeDocument/2006/relationships/hyperlink" Target="https://unfccc.int/sites/default/files/resource/cma3_auv_12a_PA_6.2.pdf"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hyperlink" Target="https://ukcop26.org/wp-content/uploads/2021/10/Climate-Finance-Delivery-Plan-1.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www.iea.org/reports/sustainable-recovery-tracker/tracking-sustainable-recoveries#abstract" TargetMode="External"/><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irena.org/-/media/Files/IRENA/Agency/Publication/2020/Apr/IRENA_Energy_subsidies_2020.pdf" TargetMode="External"/><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eib.org/attachments/documents/project_bonds_guide_en.pdf" TargetMode="External"/><Relationship Id="rId2" Type="http://schemas.openxmlformats.org/officeDocument/2006/relationships/hyperlink" Target="https://www.miga.org/sites/default/files/2018-06/Advancing_Sustainable_Investments.pdf"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s://terrawatt.org/" TargetMode="External"/><Relationship Id="rId2" Type="http://schemas.openxmlformats.org/officeDocument/2006/relationships/hyperlink" Target="https://publications.iadb.org/publications/english/document/Guarantees-for-Green-Markets-Potential-and-Challenges.pdf" TargetMode="External"/><Relationship Id="rId1" Type="http://schemas.openxmlformats.org/officeDocument/2006/relationships/slideLayout" Target="../slideLayouts/slideLayout2.xml"/><Relationship Id="rId5" Type="http://schemas.openxmlformats.org/officeDocument/2006/relationships/hyperlink" Target="https://www.iea.org/policies/12452-budget-2021-government-credit-guarantees-for-green-investments?topic=Renewable%20Energy" TargetMode="External"/><Relationship Id="rId4" Type="http://schemas.openxmlformats.org/officeDocument/2006/relationships/hyperlink" Target="https://isolaralliance.org/work/affordable-finance-scal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www.unepfi.org/psi/" TargetMode="External"/><Relationship Id="rId2" Type="http://schemas.openxmlformats.org/officeDocument/2006/relationships/hyperlink" Target="https://www.unepfi.org/net-zero-alliance/" TargetMode="External"/><Relationship Id="rId1" Type="http://schemas.openxmlformats.org/officeDocument/2006/relationships/slideLayout" Target="../slideLayouts/slideLayout2.xml"/><Relationship Id="rId4" Type="http://schemas.openxmlformats.org/officeDocument/2006/relationships/hyperlink" Target="https://www.unepfi.org/net-zero-banking/"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icmagroup.org/assets/documents/Sustainable-finance/2021-updates/Green-Bond-Principles-June-2021-140621.pdf" TargetMode="External"/><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hyperlink" Target="https://www.lma.eu.com/application/files/9115/4452/5458/741_LM_Green_Loan_Principles_Booklet_V8.pdf"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hyperlink" Target="https://www.ifc.org/wps/wcm/connect/5a9405c4-cfeb-42d2-889e-3a6c6eb48a26/IFC+FY20+Green+Bond+Impact+Report_FINAL.pdf?MOD=AJPERES&amp;CVID=nx64TV6"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apec.org/Publications/2019/04/APEC-Sustainable-Urban-Development-Report---From-Models-to-Results" TargetMode="External"/><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hyperlink" Target="https://www.apec.org/Publications/2021/03/APEC-Integrated-Urban-Planning-Report" TargetMode="External"/><Relationship Id="rId4" Type="http://schemas.openxmlformats.org/officeDocument/2006/relationships/image" Target="../media/image11.jpeg"/></Relationships>
</file>

<file path=ppt/slides/_rels/slide5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package" Target="../embeddings/Microsoft_Excel_Worksheet.xlsx"/><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indexes.nasdaqomx.com/Index/Overview/QGREEN" TargetMode="External"/><Relationship Id="rId7" Type="http://schemas.openxmlformats.org/officeDocument/2006/relationships/hyperlink" Target="https://indexes.nasdaqomx.com/Index/Overview/GRNWIND" TargetMode="External"/><Relationship Id="rId2" Type="http://schemas.openxmlformats.org/officeDocument/2006/relationships/image" Target="../media/image62.png"/><Relationship Id="rId1" Type="http://schemas.openxmlformats.org/officeDocument/2006/relationships/slideLayout" Target="../slideLayouts/slideLayout2.xml"/><Relationship Id="rId6" Type="http://schemas.openxmlformats.org/officeDocument/2006/relationships/hyperlink" Target="https://indexes.nasdaqomx.com/Index/Overview/GRNWATUSL" TargetMode="External"/><Relationship Id="rId5" Type="http://schemas.openxmlformats.org/officeDocument/2006/relationships/hyperlink" Target="https://indexes.nasdaqomx.com/Index/Overview/GRNWATERL" TargetMode="External"/><Relationship Id="rId4" Type="http://schemas.openxmlformats.org/officeDocument/2006/relationships/hyperlink" Target="https://indexes.nasdaqomx.com/Index/Overview/GRNSOLAR" TargetMode="External"/></Relationships>
</file>

<file path=ppt/slides/_rels/slide53.xml.rels><?xml version="1.0" encoding="UTF-8" standalone="yes"?>
<Relationships xmlns="http://schemas.openxmlformats.org/package/2006/relationships"><Relationship Id="rId2" Type="http://schemas.openxmlformats.org/officeDocument/2006/relationships/hyperlink" Target="https://www.macfound.org/programs/catalytic-capital-consortium/"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s://doi.org/10.1016/j.jclepro.2020.124514"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hyperlink" Target="https://www.iea.org/reports/net-zero-by-2050" TargetMode="External"/><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5A02365F-C7B7-439F-AE06-21A5EC22A662}"/>
              </a:ext>
            </a:extLst>
          </p:cNvPr>
          <p:cNvSpPr txBox="1"/>
          <p:nvPr/>
        </p:nvSpPr>
        <p:spPr>
          <a:xfrm>
            <a:off x="2027548" y="2852936"/>
            <a:ext cx="8136904" cy="983283"/>
          </a:xfrm>
          <a:prstGeom prst="rect">
            <a:avLst/>
          </a:prstGeom>
          <a:noFill/>
        </p:spPr>
        <p:txBody>
          <a:bodyPr wrap="square" rtlCol="0">
            <a:spAutoFit/>
          </a:bodyPr>
          <a:lstStyle/>
          <a:p>
            <a:pPr algn="ctr">
              <a:lnSpc>
                <a:spcPct val="107000"/>
              </a:lnSpc>
              <a:spcAft>
                <a:spcPts val="800"/>
              </a:spcAft>
            </a:pPr>
            <a:r>
              <a:rPr lang="en-US" sz="2800" b="1" dirty="0">
                <a:effectLst/>
                <a:latin typeface="Times New Roman" panose="02020603050405020304" pitchFamily="18" charset="0"/>
                <a:ea typeface="等线" panose="02010600030101010101" pitchFamily="2" charset="-122"/>
                <a:cs typeface="Times New Roman" panose="02020603050405020304" pitchFamily="18" charset="0"/>
              </a:rPr>
              <a:t>Engineering the Energy Transition in Cities – How to Increase the Role of Green Finance </a:t>
            </a:r>
            <a:endParaRPr lang="en-CH" sz="28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
        <p:nvSpPr>
          <p:cNvPr id="3" name="ZoneTexte 2">
            <a:extLst>
              <a:ext uri="{FF2B5EF4-FFF2-40B4-BE49-F238E27FC236}">
                <a16:creationId xmlns:a16="http://schemas.microsoft.com/office/drawing/2014/main" id="{D4D07ACB-35B8-422F-9946-372E76878886}"/>
              </a:ext>
            </a:extLst>
          </p:cNvPr>
          <p:cNvSpPr txBox="1"/>
          <p:nvPr/>
        </p:nvSpPr>
        <p:spPr>
          <a:xfrm>
            <a:off x="3791744" y="3861048"/>
            <a:ext cx="4932548" cy="923330"/>
          </a:xfrm>
          <a:prstGeom prst="rect">
            <a:avLst/>
          </a:prstGeom>
          <a:noFill/>
        </p:spPr>
        <p:txBody>
          <a:bodyPr wrap="square" rtlCol="0">
            <a:spAutoFit/>
          </a:bodyPr>
          <a:lstStyle/>
          <a:p>
            <a:pPr algn="ctr"/>
            <a:r>
              <a:rPr lang="en-AU" b="1" dirty="0">
                <a:latin typeface="Times New Roman" panose="02020603050405020304" pitchFamily="18" charset="0"/>
                <a:cs typeface="Times New Roman" panose="02020603050405020304" pitchFamily="18" charset="0"/>
              </a:rPr>
              <a:t>Prof. Steivan Defilla, President Assistant, </a:t>
            </a:r>
          </a:p>
          <a:p>
            <a:pPr algn="ctr"/>
            <a:r>
              <a:rPr lang="en-AU" b="1" dirty="0">
                <a:latin typeface="Times New Roman" panose="02020603050405020304" pitchFamily="18" charset="0"/>
                <a:cs typeface="Times New Roman" panose="02020603050405020304" pitchFamily="18" charset="0"/>
              </a:rPr>
              <a:t>APEC Sustainable Energy Center Tianjin, China</a:t>
            </a:r>
          </a:p>
        </p:txBody>
      </p:sp>
      <p:sp>
        <p:nvSpPr>
          <p:cNvPr id="5" name="ZoneTexte 3">
            <a:extLst>
              <a:ext uri="{FF2B5EF4-FFF2-40B4-BE49-F238E27FC236}">
                <a16:creationId xmlns:a16="http://schemas.microsoft.com/office/drawing/2014/main" id="{E2D70D5F-30ED-4B82-883F-26D072E260E0}"/>
              </a:ext>
            </a:extLst>
          </p:cNvPr>
          <p:cNvSpPr txBox="1"/>
          <p:nvPr/>
        </p:nvSpPr>
        <p:spPr>
          <a:xfrm>
            <a:off x="-56975" y="6521682"/>
            <a:ext cx="12133348" cy="368755"/>
          </a:xfrm>
          <a:prstGeom prst="rect">
            <a:avLst/>
          </a:prstGeom>
          <a:noFill/>
        </p:spPr>
        <p:txBody>
          <a:bodyPr wrap="square" rtlCol="0">
            <a:spAutoFit/>
          </a:bodyPr>
          <a:lstStyle/>
          <a:p>
            <a:pPr>
              <a:lnSpc>
                <a:spcPct val="107000"/>
              </a:lnSpc>
              <a:spcAft>
                <a:spcPts val="800"/>
              </a:spcAft>
            </a:pPr>
            <a:r>
              <a:rPr lang="rm-CH" b="1" dirty="0">
                <a:effectLst/>
                <a:latin typeface="Times New Roman" panose="02020603050405020304" pitchFamily="18" charset="0"/>
                <a:ea typeface="等线" panose="02010600030101010101" pitchFamily="2" charset="-122"/>
                <a:cs typeface="Times New Roman" panose="02020603050405020304" pitchFamily="18" charset="0"/>
              </a:rPr>
              <a:t>6th APEC Workshop on Sustainable Cities, Tianjin, </a:t>
            </a:r>
            <a:r>
              <a:rPr lang="en-AU" b="1" dirty="0">
                <a:effectLst/>
                <a:latin typeface="Times New Roman" panose="02020603050405020304" pitchFamily="18" charset="0"/>
                <a:ea typeface="等线" panose="02010600030101010101" pitchFamily="2" charset="-122"/>
                <a:cs typeface="Times New Roman" panose="02020603050405020304" pitchFamily="18" charset="0"/>
              </a:rPr>
              <a:t>9 December 2021</a:t>
            </a:r>
            <a:endParaRPr lang="fr-BE" b="1" kern="100" dirty="0">
              <a:effectLst/>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72457628"/>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0DFB04D9-AD8D-4DAE-B1AB-1CA6C5EC6355}"/>
              </a:ext>
            </a:extLst>
          </p:cNvPr>
          <p:cNvPicPr>
            <a:picLocks noChangeAspect="1"/>
          </p:cNvPicPr>
          <p:nvPr/>
        </p:nvPicPr>
        <p:blipFill>
          <a:blip r:embed="rId2"/>
          <a:stretch>
            <a:fillRect/>
          </a:stretch>
        </p:blipFill>
        <p:spPr>
          <a:xfrm>
            <a:off x="839416" y="1700808"/>
            <a:ext cx="6657389" cy="4202072"/>
          </a:xfrm>
          <a:prstGeom prst="rect">
            <a:avLst/>
          </a:prstGeom>
        </p:spPr>
      </p:pic>
      <p:sp>
        <p:nvSpPr>
          <p:cNvPr id="6" name="ZoneTexte 5">
            <a:extLst>
              <a:ext uri="{FF2B5EF4-FFF2-40B4-BE49-F238E27FC236}">
                <a16:creationId xmlns:a16="http://schemas.microsoft.com/office/drawing/2014/main" id="{9A63C6A2-DE8A-4A7A-8AB5-6D34972356E5}"/>
              </a:ext>
            </a:extLst>
          </p:cNvPr>
          <p:cNvSpPr txBox="1"/>
          <p:nvPr/>
        </p:nvSpPr>
        <p:spPr>
          <a:xfrm>
            <a:off x="8184232" y="1997839"/>
            <a:ext cx="3744416" cy="1754326"/>
          </a:xfrm>
          <a:prstGeom prst="rect">
            <a:avLst/>
          </a:prstGeom>
          <a:noFill/>
        </p:spPr>
        <p:txBody>
          <a:bodyPr wrap="square">
            <a:spAutoFit/>
          </a:bodyPr>
          <a:lstStyle/>
          <a:p>
            <a:r>
              <a:rPr lang="en-US" dirty="0"/>
              <a:t>Total global </a:t>
            </a:r>
            <a:r>
              <a:rPr lang="en-US" b="1" dirty="0"/>
              <a:t>annual</a:t>
            </a:r>
            <a:r>
              <a:rPr lang="en-US" dirty="0"/>
              <a:t> energy investment surges to USD 5 trillion by 2030, adding an extra 0.4 percentage point a year to annual global GDP growth, based on joint IEA/IMF analysis.</a:t>
            </a:r>
            <a:endParaRPr lang="fr-CH" dirty="0"/>
          </a:p>
        </p:txBody>
      </p:sp>
      <p:sp>
        <p:nvSpPr>
          <p:cNvPr id="8" name="ZoneTexte 7">
            <a:extLst>
              <a:ext uri="{FF2B5EF4-FFF2-40B4-BE49-F238E27FC236}">
                <a16:creationId xmlns:a16="http://schemas.microsoft.com/office/drawing/2014/main" id="{AE64DA2B-B046-4ED5-B2E7-F1DB84357398}"/>
              </a:ext>
            </a:extLst>
          </p:cNvPr>
          <p:cNvSpPr txBox="1"/>
          <p:nvPr/>
        </p:nvSpPr>
        <p:spPr>
          <a:xfrm>
            <a:off x="8184232" y="4437112"/>
            <a:ext cx="3744416" cy="1200329"/>
          </a:xfrm>
          <a:prstGeom prst="rect">
            <a:avLst/>
          </a:prstGeom>
          <a:noFill/>
        </p:spPr>
        <p:txBody>
          <a:bodyPr wrap="square">
            <a:spAutoFit/>
          </a:bodyPr>
          <a:lstStyle/>
          <a:p>
            <a:pPr algn="l"/>
            <a:r>
              <a:rPr lang="en-US" sz="1800" b="1" i="0" u="none" strike="noStrike" baseline="0" dirty="0">
                <a:latin typeface="Calibri-Bold"/>
              </a:rPr>
              <a:t>Governments have a key role in enabling investment‐led growth and ensuring that the benefits are shared by all.</a:t>
            </a:r>
            <a:endParaRPr lang="fr-CH" dirty="0"/>
          </a:p>
        </p:txBody>
      </p:sp>
      <p:sp>
        <p:nvSpPr>
          <p:cNvPr id="5" name="ZoneTexte 4">
            <a:extLst>
              <a:ext uri="{FF2B5EF4-FFF2-40B4-BE49-F238E27FC236}">
                <a16:creationId xmlns:a16="http://schemas.microsoft.com/office/drawing/2014/main" id="{3AA4AE7C-DE73-438A-82A6-84D25E554652}"/>
              </a:ext>
            </a:extLst>
          </p:cNvPr>
          <p:cNvSpPr txBox="1"/>
          <p:nvPr/>
        </p:nvSpPr>
        <p:spPr>
          <a:xfrm>
            <a:off x="3143672" y="851227"/>
            <a:ext cx="5154809"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Clean Energy Investment to Leapfrog</a:t>
            </a:r>
          </a:p>
        </p:txBody>
      </p:sp>
    </p:spTree>
    <p:extLst>
      <p:ext uri="{BB962C8B-B14F-4D97-AF65-F5344CB8AC3E}">
        <p14:creationId xmlns:p14="http://schemas.microsoft.com/office/powerpoint/2010/main" val="24348308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01605B4-346B-4D4D-9FD4-F7805744232D}"/>
              </a:ext>
            </a:extLst>
          </p:cNvPr>
          <p:cNvPicPr>
            <a:picLocks noChangeAspect="1"/>
          </p:cNvPicPr>
          <p:nvPr/>
        </p:nvPicPr>
        <p:blipFill>
          <a:blip r:embed="rId2"/>
          <a:stretch>
            <a:fillRect/>
          </a:stretch>
        </p:blipFill>
        <p:spPr>
          <a:xfrm>
            <a:off x="911424" y="1580915"/>
            <a:ext cx="7180801" cy="4525662"/>
          </a:xfrm>
          <a:prstGeom prst="rect">
            <a:avLst/>
          </a:prstGeom>
        </p:spPr>
      </p:pic>
      <p:sp>
        <p:nvSpPr>
          <p:cNvPr id="5" name="ZoneTexte 4">
            <a:extLst>
              <a:ext uri="{FF2B5EF4-FFF2-40B4-BE49-F238E27FC236}">
                <a16:creationId xmlns:a16="http://schemas.microsoft.com/office/drawing/2014/main" id="{0FB2CAED-1135-47FA-928B-E53EAA13E62C}"/>
              </a:ext>
            </a:extLst>
          </p:cNvPr>
          <p:cNvSpPr txBox="1"/>
          <p:nvPr/>
        </p:nvSpPr>
        <p:spPr>
          <a:xfrm>
            <a:off x="4223792" y="836542"/>
            <a:ext cx="800219"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2020</a:t>
            </a:r>
          </a:p>
        </p:txBody>
      </p:sp>
      <p:sp>
        <p:nvSpPr>
          <p:cNvPr id="6" name="ZoneTexte 5">
            <a:extLst>
              <a:ext uri="{FF2B5EF4-FFF2-40B4-BE49-F238E27FC236}">
                <a16:creationId xmlns:a16="http://schemas.microsoft.com/office/drawing/2014/main" id="{222D2E32-3EB8-42F0-AEC5-06B310DE58D8}"/>
              </a:ext>
            </a:extLst>
          </p:cNvPr>
          <p:cNvSpPr txBox="1"/>
          <p:nvPr/>
        </p:nvSpPr>
        <p:spPr>
          <a:xfrm>
            <a:off x="8184232" y="1997839"/>
            <a:ext cx="2844800" cy="1477328"/>
          </a:xfrm>
          <a:prstGeom prst="rect">
            <a:avLst/>
          </a:prstGeom>
          <a:noFill/>
        </p:spPr>
        <p:txBody>
          <a:bodyPr wrap="square">
            <a:spAutoFit/>
          </a:bodyPr>
          <a:lstStyle/>
          <a:p>
            <a:r>
              <a:rPr lang="en-US" dirty="0"/>
              <a:t>33.9 Gt total emissions</a:t>
            </a:r>
          </a:p>
          <a:p>
            <a:endParaRPr lang="en-US" dirty="0"/>
          </a:p>
          <a:p>
            <a:endParaRPr lang="en-US" dirty="0"/>
          </a:p>
          <a:p>
            <a:r>
              <a:rPr lang="en-US" dirty="0"/>
              <a:t>Power &gt; industry &gt; transport &gt; buildings</a:t>
            </a:r>
            <a:endParaRPr lang="fr-CH" dirty="0"/>
          </a:p>
        </p:txBody>
      </p:sp>
    </p:spTree>
    <p:extLst>
      <p:ext uri="{BB962C8B-B14F-4D97-AF65-F5344CB8AC3E}">
        <p14:creationId xmlns:p14="http://schemas.microsoft.com/office/powerpoint/2010/main" val="42626001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8EC5635-1C86-4698-96FE-1F4F44F3D628}"/>
              </a:ext>
            </a:extLst>
          </p:cNvPr>
          <p:cNvPicPr>
            <a:picLocks noChangeAspect="1"/>
          </p:cNvPicPr>
          <p:nvPr/>
        </p:nvPicPr>
        <p:blipFill>
          <a:blip r:embed="rId2"/>
          <a:stretch>
            <a:fillRect/>
          </a:stretch>
        </p:blipFill>
        <p:spPr>
          <a:xfrm>
            <a:off x="1415480" y="1614637"/>
            <a:ext cx="6509320" cy="4385711"/>
          </a:xfrm>
          <a:prstGeom prst="rect">
            <a:avLst/>
          </a:prstGeom>
        </p:spPr>
      </p:pic>
      <p:sp>
        <p:nvSpPr>
          <p:cNvPr id="5" name="ZoneTexte 4">
            <a:extLst>
              <a:ext uri="{FF2B5EF4-FFF2-40B4-BE49-F238E27FC236}">
                <a16:creationId xmlns:a16="http://schemas.microsoft.com/office/drawing/2014/main" id="{545AB192-4BE9-49A1-9A15-74E7F8C60B16}"/>
              </a:ext>
            </a:extLst>
          </p:cNvPr>
          <p:cNvSpPr txBox="1"/>
          <p:nvPr/>
        </p:nvSpPr>
        <p:spPr>
          <a:xfrm>
            <a:off x="4223792" y="836542"/>
            <a:ext cx="800219"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2030</a:t>
            </a:r>
          </a:p>
        </p:txBody>
      </p:sp>
      <p:sp>
        <p:nvSpPr>
          <p:cNvPr id="6" name="ZoneTexte 5">
            <a:extLst>
              <a:ext uri="{FF2B5EF4-FFF2-40B4-BE49-F238E27FC236}">
                <a16:creationId xmlns:a16="http://schemas.microsoft.com/office/drawing/2014/main" id="{CF62A966-305C-438C-B392-4AF86005BE1F}"/>
              </a:ext>
            </a:extLst>
          </p:cNvPr>
          <p:cNvSpPr txBox="1"/>
          <p:nvPr/>
        </p:nvSpPr>
        <p:spPr>
          <a:xfrm>
            <a:off x="8256240" y="2053166"/>
            <a:ext cx="2844800" cy="1477328"/>
          </a:xfrm>
          <a:prstGeom prst="rect">
            <a:avLst/>
          </a:prstGeom>
          <a:noFill/>
        </p:spPr>
        <p:txBody>
          <a:bodyPr wrap="square">
            <a:spAutoFit/>
          </a:bodyPr>
          <a:lstStyle/>
          <a:p>
            <a:r>
              <a:rPr lang="en-US" dirty="0"/>
              <a:t>21.1 Gt total emissions</a:t>
            </a:r>
          </a:p>
          <a:p>
            <a:endParaRPr lang="en-US" dirty="0"/>
          </a:p>
          <a:p>
            <a:endParaRPr lang="en-US" dirty="0"/>
          </a:p>
          <a:p>
            <a:r>
              <a:rPr lang="en-US" dirty="0"/>
              <a:t>Industry &gt; power &gt; transport &gt; buildings</a:t>
            </a:r>
            <a:endParaRPr lang="fr-CH" dirty="0"/>
          </a:p>
        </p:txBody>
      </p:sp>
    </p:spTree>
    <p:extLst>
      <p:ext uri="{BB962C8B-B14F-4D97-AF65-F5344CB8AC3E}">
        <p14:creationId xmlns:p14="http://schemas.microsoft.com/office/powerpoint/2010/main" val="32310589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CEF6310-81CC-4C9D-8250-8C53E0DFD3B7}"/>
              </a:ext>
            </a:extLst>
          </p:cNvPr>
          <p:cNvPicPr>
            <a:picLocks noChangeAspect="1"/>
          </p:cNvPicPr>
          <p:nvPr/>
        </p:nvPicPr>
        <p:blipFill>
          <a:blip r:embed="rId2"/>
          <a:stretch>
            <a:fillRect/>
          </a:stretch>
        </p:blipFill>
        <p:spPr>
          <a:xfrm>
            <a:off x="911424" y="1628800"/>
            <a:ext cx="6586593" cy="4470758"/>
          </a:xfrm>
          <a:prstGeom prst="rect">
            <a:avLst/>
          </a:prstGeom>
        </p:spPr>
      </p:pic>
      <p:sp>
        <p:nvSpPr>
          <p:cNvPr id="5" name="ZoneTexte 4">
            <a:extLst>
              <a:ext uri="{FF2B5EF4-FFF2-40B4-BE49-F238E27FC236}">
                <a16:creationId xmlns:a16="http://schemas.microsoft.com/office/drawing/2014/main" id="{85BF7C62-1973-42D0-9B66-480680433891}"/>
              </a:ext>
            </a:extLst>
          </p:cNvPr>
          <p:cNvSpPr txBox="1"/>
          <p:nvPr/>
        </p:nvSpPr>
        <p:spPr>
          <a:xfrm>
            <a:off x="4223792" y="836542"/>
            <a:ext cx="800219"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2035</a:t>
            </a:r>
          </a:p>
        </p:txBody>
      </p:sp>
      <p:sp>
        <p:nvSpPr>
          <p:cNvPr id="6" name="ZoneTexte 5">
            <a:extLst>
              <a:ext uri="{FF2B5EF4-FFF2-40B4-BE49-F238E27FC236}">
                <a16:creationId xmlns:a16="http://schemas.microsoft.com/office/drawing/2014/main" id="{A4525980-381F-4401-94A8-A07B857E6783}"/>
              </a:ext>
            </a:extLst>
          </p:cNvPr>
          <p:cNvSpPr txBox="1"/>
          <p:nvPr/>
        </p:nvSpPr>
        <p:spPr>
          <a:xfrm>
            <a:off x="8256240" y="2053166"/>
            <a:ext cx="2844800" cy="1477328"/>
          </a:xfrm>
          <a:prstGeom prst="rect">
            <a:avLst/>
          </a:prstGeom>
          <a:noFill/>
        </p:spPr>
        <p:txBody>
          <a:bodyPr wrap="square">
            <a:spAutoFit/>
          </a:bodyPr>
          <a:lstStyle/>
          <a:p>
            <a:r>
              <a:rPr lang="en-US" dirty="0"/>
              <a:t>12.8 Gt total emissions</a:t>
            </a:r>
          </a:p>
          <a:p>
            <a:endParaRPr lang="en-US" dirty="0"/>
          </a:p>
          <a:p>
            <a:endParaRPr lang="en-US" dirty="0"/>
          </a:p>
          <a:p>
            <a:r>
              <a:rPr lang="en-US" dirty="0"/>
              <a:t>Industry &gt; transport &gt; power &gt; buildings</a:t>
            </a:r>
            <a:endParaRPr lang="fr-CH" dirty="0"/>
          </a:p>
        </p:txBody>
      </p:sp>
    </p:spTree>
    <p:extLst>
      <p:ext uri="{BB962C8B-B14F-4D97-AF65-F5344CB8AC3E}">
        <p14:creationId xmlns:p14="http://schemas.microsoft.com/office/powerpoint/2010/main" val="2330713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0010C13-6EE6-4EC1-B12D-B6A92435D76A}"/>
              </a:ext>
            </a:extLst>
          </p:cNvPr>
          <p:cNvPicPr>
            <a:picLocks noChangeAspect="1"/>
          </p:cNvPicPr>
          <p:nvPr/>
        </p:nvPicPr>
        <p:blipFill>
          <a:blip r:embed="rId2"/>
          <a:stretch>
            <a:fillRect/>
          </a:stretch>
        </p:blipFill>
        <p:spPr>
          <a:xfrm>
            <a:off x="983432" y="1556792"/>
            <a:ext cx="6090151" cy="4557116"/>
          </a:xfrm>
          <a:prstGeom prst="rect">
            <a:avLst/>
          </a:prstGeom>
        </p:spPr>
      </p:pic>
      <p:sp>
        <p:nvSpPr>
          <p:cNvPr id="5" name="ZoneTexte 4">
            <a:extLst>
              <a:ext uri="{FF2B5EF4-FFF2-40B4-BE49-F238E27FC236}">
                <a16:creationId xmlns:a16="http://schemas.microsoft.com/office/drawing/2014/main" id="{63643FBE-53AB-4CF8-898F-13A7B461ADB0}"/>
              </a:ext>
            </a:extLst>
          </p:cNvPr>
          <p:cNvSpPr txBox="1"/>
          <p:nvPr/>
        </p:nvSpPr>
        <p:spPr>
          <a:xfrm>
            <a:off x="4223792" y="836542"/>
            <a:ext cx="800219"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2040</a:t>
            </a:r>
          </a:p>
        </p:txBody>
      </p:sp>
      <p:sp>
        <p:nvSpPr>
          <p:cNvPr id="6" name="ZoneTexte 5">
            <a:extLst>
              <a:ext uri="{FF2B5EF4-FFF2-40B4-BE49-F238E27FC236}">
                <a16:creationId xmlns:a16="http://schemas.microsoft.com/office/drawing/2014/main" id="{3BB1AB62-A23A-4053-B2D5-D93E7354D06A}"/>
              </a:ext>
            </a:extLst>
          </p:cNvPr>
          <p:cNvSpPr txBox="1"/>
          <p:nvPr/>
        </p:nvSpPr>
        <p:spPr>
          <a:xfrm>
            <a:off x="7968208" y="2276872"/>
            <a:ext cx="2844800" cy="1754326"/>
          </a:xfrm>
          <a:prstGeom prst="rect">
            <a:avLst/>
          </a:prstGeom>
          <a:noFill/>
        </p:spPr>
        <p:txBody>
          <a:bodyPr wrap="square">
            <a:spAutoFit/>
          </a:bodyPr>
          <a:lstStyle/>
          <a:p>
            <a:r>
              <a:rPr lang="en-US" dirty="0"/>
              <a:t>6.3 Gt total emissions</a:t>
            </a:r>
          </a:p>
          <a:p>
            <a:endParaRPr lang="en-US" dirty="0"/>
          </a:p>
          <a:p>
            <a:endParaRPr lang="en-US" dirty="0"/>
          </a:p>
          <a:p>
            <a:r>
              <a:rPr lang="en-US" dirty="0"/>
              <a:t>Industry &gt; transport &gt; buildings &gt; power (is negative)</a:t>
            </a:r>
            <a:endParaRPr lang="fr-CH" dirty="0"/>
          </a:p>
        </p:txBody>
      </p:sp>
    </p:spTree>
    <p:extLst>
      <p:ext uri="{BB962C8B-B14F-4D97-AF65-F5344CB8AC3E}">
        <p14:creationId xmlns:p14="http://schemas.microsoft.com/office/powerpoint/2010/main" val="20355529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00053D9-92A5-478E-9A7F-20C4780D667F}"/>
              </a:ext>
            </a:extLst>
          </p:cNvPr>
          <p:cNvPicPr>
            <a:picLocks noChangeAspect="1"/>
          </p:cNvPicPr>
          <p:nvPr/>
        </p:nvPicPr>
        <p:blipFill>
          <a:blip r:embed="rId2"/>
          <a:stretch>
            <a:fillRect/>
          </a:stretch>
        </p:blipFill>
        <p:spPr>
          <a:xfrm>
            <a:off x="1055440" y="1556792"/>
            <a:ext cx="6338837" cy="4277337"/>
          </a:xfrm>
          <a:prstGeom prst="rect">
            <a:avLst/>
          </a:prstGeom>
        </p:spPr>
      </p:pic>
      <p:sp>
        <p:nvSpPr>
          <p:cNvPr id="5" name="ZoneTexte 4">
            <a:extLst>
              <a:ext uri="{FF2B5EF4-FFF2-40B4-BE49-F238E27FC236}">
                <a16:creationId xmlns:a16="http://schemas.microsoft.com/office/drawing/2014/main" id="{898CD47D-87F5-44CB-B1DD-6C5146CD9496}"/>
              </a:ext>
            </a:extLst>
          </p:cNvPr>
          <p:cNvSpPr txBox="1"/>
          <p:nvPr/>
        </p:nvSpPr>
        <p:spPr>
          <a:xfrm>
            <a:off x="4223792" y="836542"/>
            <a:ext cx="800219"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2050</a:t>
            </a:r>
          </a:p>
        </p:txBody>
      </p:sp>
      <p:sp>
        <p:nvSpPr>
          <p:cNvPr id="6" name="ZoneTexte 5">
            <a:extLst>
              <a:ext uri="{FF2B5EF4-FFF2-40B4-BE49-F238E27FC236}">
                <a16:creationId xmlns:a16="http://schemas.microsoft.com/office/drawing/2014/main" id="{3913F57F-33FC-4C62-8F86-73E53C22D39B}"/>
              </a:ext>
            </a:extLst>
          </p:cNvPr>
          <p:cNvSpPr txBox="1"/>
          <p:nvPr/>
        </p:nvSpPr>
        <p:spPr>
          <a:xfrm>
            <a:off x="7968208" y="2276872"/>
            <a:ext cx="2844800" cy="2031325"/>
          </a:xfrm>
          <a:prstGeom prst="rect">
            <a:avLst/>
          </a:prstGeom>
          <a:noFill/>
        </p:spPr>
        <p:txBody>
          <a:bodyPr wrap="square">
            <a:spAutoFit/>
          </a:bodyPr>
          <a:lstStyle/>
          <a:p>
            <a:r>
              <a:rPr lang="en-US" dirty="0"/>
              <a:t>Net Zero Gt total emissions</a:t>
            </a:r>
          </a:p>
          <a:p>
            <a:endParaRPr lang="en-US" dirty="0"/>
          </a:p>
          <a:p>
            <a:endParaRPr lang="en-US" dirty="0"/>
          </a:p>
          <a:p>
            <a:r>
              <a:rPr lang="en-US" dirty="0"/>
              <a:t>Transport &gt; industry &gt; buildings &gt; power (is negative)</a:t>
            </a:r>
            <a:endParaRPr lang="fr-CH" dirty="0"/>
          </a:p>
        </p:txBody>
      </p:sp>
    </p:spTree>
    <p:extLst>
      <p:ext uri="{BB962C8B-B14F-4D97-AF65-F5344CB8AC3E}">
        <p14:creationId xmlns:p14="http://schemas.microsoft.com/office/powerpoint/2010/main" val="34997205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D5D4E30-F48C-4904-AF18-B783F49AEC98}"/>
              </a:ext>
            </a:extLst>
          </p:cNvPr>
          <p:cNvPicPr>
            <a:picLocks noChangeAspect="1"/>
          </p:cNvPicPr>
          <p:nvPr/>
        </p:nvPicPr>
        <p:blipFill>
          <a:blip r:embed="rId2"/>
          <a:stretch>
            <a:fillRect/>
          </a:stretch>
        </p:blipFill>
        <p:spPr>
          <a:xfrm>
            <a:off x="76681" y="1758617"/>
            <a:ext cx="10056307" cy="4176464"/>
          </a:xfrm>
          <a:prstGeom prst="rect">
            <a:avLst/>
          </a:prstGeom>
        </p:spPr>
      </p:pic>
      <p:sp>
        <p:nvSpPr>
          <p:cNvPr id="5" name="ZoneTexte 4">
            <a:extLst>
              <a:ext uri="{FF2B5EF4-FFF2-40B4-BE49-F238E27FC236}">
                <a16:creationId xmlns:a16="http://schemas.microsoft.com/office/drawing/2014/main" id="{43E3882E-0AC0-473B-8F09-5FDD8C32B4BB}"/>
              </a:ext>
            </a:extLst>
          </p:cNvPr>
          <p:cNvSpPr txBox="1"/>
          <p:nvPr/>
        </p:nvSpPr>
        <p:spPr>
          <a:xfrm>
            <a:off x="2650152" y="875672"/>
            <a:ext cx="6891695"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Difference between gross and net carbon neutrality</a:t>
            </a:r>
            <a:endParaRPr lang="en-AU" sz="2400" b="1" dirty="0">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3DFD0EDB-69F4-48A0-A8A6-388772172FB2}"/>
              </a:ext>
            </a:extLst>
          </p:cNvPr>
          <p:cNvSpPr txBox="1"/>
          <p:nvPr/>
        </p:nvSpPr>
        <p:spPr>
          <a:xfrm>
            <a:off x="9912424" y="1870534"/>
            <a:ext cx="2418978" cy="2862322"/>
          </a:xfrm>
          <a:prstGeom prst="rect">
            <a:avLst/>
          </a:prstGeom>
          <a:noFill/>
        </p:spPr>
        <p:txBody>
          <a:bodyPr wrap="square">
            <a:spAutoFit/>
          </a:bodyPr>
          <a:lstStyle/>
          <a:p>
            <a:r>
              <a:rPr lang="en-US" dirty="0"/>
              <a:t>BECCS = bioenergy with carbon capture and storage; DACCS = direct air capture with carbon capture</a:t>
            </a:r>
          </a:p>
          <a:p>
            <a:r>
              <a:rPr lang="en-US" dirty="0"/>
              <a:t>and storage. BECCS and DACCS includes CO2 emissions captured and permanently stored</a:t>
            </a:r>
            <a:endParaRPr lang="fr-CH" dirty="0"/>
          </a:p>
        </p:txBody>
      </p:sp>
    </p:spTree>
    <p:extLst>
      <p:ext uri="{BB962C8B-B14F-4D97-AF65-F5344CB8AC3E}">
        <p14:creationId xmlns:p14="http://schemas.microsoft.com/office/powerpoint/2010/main" val="30400002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ECB9C228-4A0E-4A65-B25F-6D4B333F7EF1}"/>
              </a:ext>
            </a:extLst>
          </p:cNvPr>
          <p:cNvSpPr txBox="1"/>
          <p:nvPr/>
        </p:nvSpPr>
        <p:spPr>
          <a:xfrm>
            <a:off x="3143672" y="836712"/>
            <a:ext cx="4776500"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Fuel shares in selected applications</a:t>
            </a:r>
            <a:endParaRPr lang="en-AU" sz="2400" b="1" dirty="0">
              <a:latin typeface="Times New Roman" panose="02020603050405020304" pitchFamily="18" charset="0"/>
              <a:cs typeface="Times New Roman" panose="02020603050405020304" pitchFamily="18" charset="0"/>
            </a:endParaRPr>
          </a:p>
        </p:txBody>
      </p:sp>
      <p:pic>
        <p:nvPicPr>
          <p:cNvPr id="7" name="Image 6">
            <a:extLst>
              <a:ext uri="{FF2B5EF4-FFF2-40B4-BE49-F238E27FC236}">
                <a16:creationId xmlns:a16="http://schemas.microsoft.com/office/drawing/2014/main" id="{BBFAB24A-2035-4E35-A762-DE14152060AA}"/>
              </a:ext>
            </a:extLst>
          </p:cNvPr>
          <p:cNvPicPr>
            <a:picLocks noChangeAspect="1"/>
          </p:cNvPicPr>
          <p:nvPr/>
        </p:nvPicPr>
        <p:blipFill>
          <a:blip r:embed="rId2"/>
          <a:stretch>
            <a:fillRect/>
          </a:stretch>
        </p:blipFill>
        <p:spPr>
          <a:xfrm>
            <a:off x="626056" y="1523635"/>
            <a:ext cx="5866933" cy="4627424"/>
          </a:xfrm>
          <a:prstGeom prst="rect">
            <a:avLst/>
          </a:prstGeom>
        </p:spPr>
      </p:pic>
      <p:pic>
        <p:nvPicPr>
          <p:cNvPr id="9" name="Image 8">
            <a:extLst>
              <a:ext uri="{FF2B5EF4-FFF2-40B4-BE49-F238E27FC236}">
                <a16:creationId xmlns:a16="http://schemas.microsoft.com/office/drawing/2014/main" id="{CF102C34-384A-4065-B24A-7961BE5FCEB5}"/>
              </a:ext>
            </a:extLst>
          </p:cNvPr>
          <p:cNvPicPr>
            <a:picLocks noChangeAspect="1"/>
          </p:cNvPicPr>
          <p:nvPr/>
        </p:nvPicPr>
        <p:blipFill>
          <a:blip r:embed="rId3"/>
          <a:stretch>
            <a:fillRect/>
          </a:stretch>
        </p:blipFill>
        <p:spPr>
          <a:xfrm>
            <a:off x="7392145" y="1916832"/>
            <a:ext cx="3168352" cy="405391"/>
          </a:xfrm>
          <a:prstGeom prst="rect">
            <a:avLst/>
          </a:prstGeom>
        </p:spPr>
      </p:pic>
      <p:pic>
        <p:nvPicPr>
          <p:cNvPr id="11" name="Image 10">
            <a:extLst>
              <a:ext uri="{FF2B5EF4-FFF2-40B4-BE49-F238E27FC236}">
                <a16:creationId xmlns:a16="http://schemas.microsoft.com/office/drawing/2014/main" id="{2C78983E-6987-48DC-9541-88E177D859CE}"/>
              </a:ext>
            </a:extLst>
          </p:cNvPr>
          <p:cNvPicPr>
            <a:picLocks noChangeAspect="1"/>
          </p:cNvPicPr>
          <p:nvPr/>
        </p:nvPicPr>
        <p:blipFill>
          <a:blip r:embed="rId4"/>
          <a:stretch>
            <a:fillRect/>
          </a:stretch>
        </p:blipFill>
        <p:spPr>
          <a:xfrm>
            <a:off x="7408391" y="2486652"/>
            <a:ext cx="2304256" cy="356001"/>
          </a:xfrm>
          <a:prstGeom prst="rect">
            <a:avLst/>
          </a:prstGeom>
        </p:spPr>
      </p:pic>
      <p:pic>
        <p:nvPicPr>
          <p:cNvPr id="13" name="Image 12">
            <a:extLst>
              <a:ext uri="{FF2B5EF4-FFF2-40B4-BE49-F238E27FC236}">
                <a16:creationId xmlns:a16="http://schemas.microsoft.com/office/drawing/2014/main" id="{70FC9319-72B1-4C75-9AF1-4DEFD9475125}"/>
              </a:ext>
            </a:extLst>
          </p:cNvPr>
          <p:cNvPicPr>
            <a:picLocks noChangeAspect="1"/>
          </p:cNvPicPr>
          <p:nvPr/>
        </p:nvPicPr>
        <p:blipFill>
          <a:blip r:embed="rId5"/>
          <a:stretch>
            <a:fillRect/>
          </a:stretch>
        </p:blipFill>
        <p:spPr>
          <a:xfrm>
            <a:off x="7454552" y="3073000"/>
            <a:ext cx="2566096" cy="356000"/>
          </a:xfrm>
          <a:prstGeom prst="rect">
            <a:avLst/>
          </a:prstGeom>
        </p:spPr>
      </p:pic>
      <p:pic>
        <p:nvPicPr>
          <p:cNvPr id="15" name="Image 14">
            <a:extLst>
              <a:ext uri="{FF2B5EF4-FFF2-40B4-BE49-F238E27FC236}">
                <a16:creationId xmlns:a16="http://schemas.microsoft.com/office/drawing/2014/main" id="{316D008C-7526-4B41-A5C7-1F64190FCAF9}"/>
              </a:ext>
            </a:extLst>
          </p:cNvPr>
          <p:cNvPicPr>
            <a:picLocks noChangeAspect="1"/>
          </p:cNvPicPr>
          <p:nvPr/>
        </p:nvPicPr>
        <p:blipFill>
          <a:blip r:embed="rId6"/>
          <a:stretch>
            <a:fillRect/>
          </a:stretch>
        </p:blipFill>
        <p:spPr>
          <a:xfrm>
            <a:off x="7521587" y="3659347"/>
            <a:ext cx="2432026" cy="356000"/>
          </a:xfrm>
          <a:prstGeom prst="rect">
            <a:avLst/>
          </a:prstGeom>
        </p:spPr>
      </p:pic>
      <p:sp>
        <p:nvSpPr>
          <p:cNvPr id="19" name="ZoneTexte 18">
            <a:extLst>
              <a:ext uri="{FF2B5EF4-FFF2-40B4-BE49-F238E27FC236}">
                <a16:creationId xmlns:a16="http://schemas.microsoft.com/office/drawing/2014/main" id="{D35A54CA-1D66-4BE5-A227-7BF591EC3537}"/>
              </a:ext>
            </a:extLst>
          </p:cNvPr>
          <p:cNvSpPr txBox="1"/>
          <p:nvPr/>
        </p:nvSpPr>
        <p:spPr>
          <a:xfrm>
            <a:off x="7358207" y="4225738"/>
            <a:ext cx="4392488" cy="646331"/>
          </a:xfrm>
          <a:prstGeom prst="rect">
            <a:avLst/>
          </a:prstGeom>
          <a:noFill/>
        </p:spPr>
        <p:txBody>
          <a:bodyPr wrap="square">
            <a:spAutoFit/>
          </a:bodyPr>
          <a:lstStyle/>
          <a:p>
            <a:r>
              <a:rPr lang="en-US" sz="1800" b="0" i="0" u="none" strike="noStrike" baseline="0" dirty="0">
                <a:latin typeface="Calibri" panose="020F0502020204030204" pitchFamily="34" charset="0"/>
              </a:rPr>
              <a:t>Indirect renewables = use of electricity and district heat produced by renewables.</a:t>
            </a:r>
            <a:endParaRPr lang="fr-CH" dirty="0"/>
          </a:p>
        </p:txBody>
      </p:sp>
      <p:sp>
        <p:nvSpPr>
          <p:cNvPr id="21" name="ZoneTexte 20">
            <a:extLst>
              <a:ext uri="{FF2B5EF4-FFF2-40B4-BE49-F238E27FC236}">
                <a16:creationId xmlns:a16="http://schemas.microsoft.com/office/drawing/2014/main" id="{35B57BD8-E358-4453-82FA-384997BE1AF6}"/>
              </a:ext>
            </a:extLst>
          </p:cNvPr>
          <p:cNvSpPr txBox="1"/>
          <p:nvPr/>
        </p:nvSpPr>
        <p:spPr>
          <a:xfrm>
            <a:off x="7358206" y="5012884"/>
            <a:ext cx="4392487" cy="923330"/>
          </a:xfrm>
          <a:prstGeom prst="rect">
            <a:avLst/>
          </a:prstGeom>
          <a:noFill/>
        </p:spPr>
        <p:txBody>
          <a:bodyPr wrap="square">
            <a:spAutoFit/>
          </a:bodyPr>
          <a:lstStyle/>
          <a:p>
            <a:pPr algn="l"/>
            <a:r>
              <a:rPr lang="en-CH" sz="1800" b="0" i="0" u="none" strike="noStrike" baseline="0" dirty="0">
                <a:latin typeface="Calibri" panose="020F0502020204030204" pitchFamily="34" charset="0"/>
              </a:rPr>
              <a:t>Other low‐carbon</a:t>
            </a:r>
            <a:r>
              <a:rPr lang="en-CH" dirty="0">
                <a:latin typeface="Calibri" panose="020F0502020204030204" pitchFamily="34" charset="0"/>
              </a:rPr>
              <a:t> </a:t>
            </a:r>
            <a:r>
              <a:rPr lang="en-US" sz="1800" b="0" i="0" u="none" strike="noStrike" baseline="0" dirty="0">
                <a:latin typeface="Calibri" panose="020F0502020204030204" pitchFamily="34" charset="0"/>
              </a:rPr>
              <a:t>= nuclear power, facilities equipped with CCUS, and low‐carbon hydrogen and hydrogen‐based fuels.</a:t>
            </a:r>
            <a:endParaRPr lang="fr-CH" dirty="0"/>
          </a:p>
        </p:txBody>
      </p:sp>
    </p:spTree>
    <p:extLst>
      <p:ext uri="{BB962C8B-B14F-4D97-AF65-F5344CB8AC3E}">
        <p14:creationId xmlns:p14="http://schemas.microsoft.com/office/powerpoint/2010/main" val="27490492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2E6A795-4B82-49F1-B911-9C0D36DE1BAF}"/>
              </a:ext>
            </a:extLst>
          </p:cNvPr>
          <p:cNvPicPr>
            <a:picLocks noChangeAspect="1"/>
          </p:cNvPicPr>
          <p:nvPr/>
        </p:nvPicPr>
        <p:blipFill>
          <a:blip r:embed="rId2"/>
          <a:stretch>
            <a:fillRect/>
          </a:stretch>
        </p:blipFill>
        <p:spPr>
          <a:xfrm>
            <a:off x="623392" y="1844824"/>
            <a:ext cx="8894290" cy="4248472"/>
          </a:xfrm>
          <a:prstGeom prst="rect">
            <a:avLst/>
          </a:prstGeom>
        </p:spPr>
      </p:pic>
      <p:sp>
        <p:nvSpPr>
          <p:cNvPr id="5" name="ZoneTexte 4">
            <a:extLst>
              <a:ext uri="{FF2B5EF4-FFF2-40B4-BE49-F238E27FC236}">
                <a16:creationId xmlns:a16="http://schemas.microsoft.com/office/drawing/2014/main" id="{B039EBEE-499E-4F2B-837B-855FCC231E27}"/>
              </a:ext>
            </a:extLst>
          </p:cNvPr>
          <p:cNvSpPr txBox="1"/>
          <p:nvPr/>
        </p:nvSpPr>
        <p:spPr>
          <a:xfrm>
            <a:off x="3143672" y="836712"/>
            <a:ext cx="3619902"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Development of bioenergy</a:t>
            </a:r>
            <a:endParaRPr lang="en-A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18134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FB62375A-0C09-44AF-AF89-443720FEFDE8}"/>
              </a:ext>
            </a:extLst>
          </p:cNvPr>
          <p:cNvPicPr>
            <a:picLocks noChangeAspect="1"/>
          </p:cNvPicPr>
          <p:nvPr/>
        </p:nvPicPr>
        <p:blipFill>
          <a:blip r:embed="rId2"/>
          <a:stretch>
            <a:fillRect/>
          </a:stretch>
        </p:blipFill>
        <p:spPr>
          <a:xfrm>
            <a:off x="0" y="1607347"/>
            <a:ext cx="9945270" cy="4413941"/>
          </a:xfrm>
          <a:prstGeom prst="rect">
            <a:avLst/>
          </a:prstGeom>
        </p:spPr>
      </p:pic>
      <p:sp>
        <p:nvSpPr>
          <p:cNvPr id="5" name="ZoneTexte 4">
            <a:extLst>
              <a:ext uri="{FF2B5EF4-FFF2-40B4-BE49-F238E27FC236}">
                <a16:creationId xmlns:a16="http://schemas.microsoft.com/office/drawing/2014/main" id="{2E2020F9-E09A-4872-9126-9DCD91AA78D4}"/>
              </a:ext>
            </a:extLst>
          </p:cNvPr>
          <p:cNvSpPr txBox="1"/>
          <p:nvPr/>
        </p:nvSpPr>
        <p:spPr>
          <a:xfrm>
            <a:off x="2639616" y="837083"/>
            <a:ext cx="6582508"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Annual Average Capital Investments (all energy)</a:t>
            </a:r>
            <a:endParaRPr lang="en-AU" sz="2400" b="1" dirty="0">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6EE6AACB-5977-4D58-986D-75A833B4393D}"/>
              </a:ext>
            </a:extLst>
          </p:cNvPr>
          <p:cNvSpPr txBox="1"/>
          <p:nvPr/>
        </p:nvSpPr>
        <p:spPr>
          <a:xfrm>
            <a:off x="9768408" y="1772816"/>
            <a:ext cx="2232248" cy="2862322"/>
          </a:xfrm>
          <a:prstGeom prst="rect">
            <a:avLst/>
          </a:prstGeom>
          <a:noFill/>
        </p:spPr>
        <p:txBody>
          <a:bodyPr wrap="square">
            <a:spAutoFit/>
          </a:bodyPr>
          <a:lstStyle/>
          <a:p>
            <a:pPr algn="l"/>
            <a:r>
              <a:rPr lang="en-US" sz="1800" b="1" i="1" u="none" strike="noStrike" baseline="0" dirty="0">
                <a:solidFill>
                  <a:srgbClr val="2C96AC"/>
                </a:solidFill>
                <a:latin typeface="CenturyGothic-BoldItalic"/>
              </a:rPr>
              <a:t>Capital investment in energy rises from 2.5% of GDP in recent years to 4.5% by 2030; the</a:t>
            </a:r>
          </a:p>
          <a:p>
            <a:pPr algn="l"/>
            <a:r>
              <a:rPr lang="en-US" sz="1800" b="1" i="1" u="none" strike="noStrike" baseline="0" dirty="0">
                <a:solidFill>
                  <a:srgbClr val="2C96AC"/>
                </a:solidFill>
                <a:latin typeface="CenturyGothic-BoldItalic"/>
              </a:rPr>
              <a:t>majority is spent on electricity generation, networks and electric end-user equipment</a:t>
            </a:r>
            <a:endParaRPr lang="fr-CH" dirty="0"/>
          </a:p>
        </p:txBody>
      </p:sp>
    </p:spTree>
    <p:extLst>
      <p:ext uri="{BB962C8B-B14F-4D97-AF65-F5344CB8AC3E}">
        <p14:creationId xmlns:p14="http://schemas.microsoft.com/office/powerpoint/2010/main" val="1178703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D8F5D60F-A035-4916-92D2-12CED8F80C15}"/>
              </a:ext>
            </a:extLst>
          </p:cNvPr>
          <p:cNvSpPr/>
          <p:nvPr/>
        </p:nvSpPr>
        <p:spPr>
          <a:xfrm>
            <a:off x="1199456" y="1550070"/>
            <a:ext cx="9433048" cy="1323439"/>
          </a:xfrm>
          <a:prstGeom prst="rect">
            <a:avLst/>
          </a:prstGeom>
        </p:spPr>
        <p:txBody>
          <a:bodyPr wrap="square">
            <a:spAutoFit/>
          </a:bodyPr>
          <a:lstStyle/>
          <a:p>
            <a:pPr algn="just"/>
            <a:r>
              <a:rPr lang="zh-CN" altLang="en-US" sz="2000" dirty="0">
                <a:latin typeface="Times New Roman" panose="02020603050405020304" pitchFamily="18" charset="0"/>
                <a:cs typeface="Times New Roman" panose="02020603050405020304" pitchFamily="18" charset="0"/>
              </a:rPr>
              <a:t>APEC Sustainable Energy Center</a:t>
            </a:r>
            <a:r>
              <a:rPr lang="zh-CN" altLang="fr-FR"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(APSEC)</a:t>
            </a:r>
            <a:r>
              <a:rPr lang="zh-CN" altLang="fr-FR"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was established at the 11th APEC Energy Ministerial Meeting in 2014, </a:t>
            </a:r>
            <a:r>
              <a:rPr lang="rm-CH" altLang="zh-CN" sz="2000" dirty="0">
                <a:latin typeface="Times New Roman" panose="02020603050405020304" pitchFamily="18" charset="0"/>
                <a:cs typeface="Times New Roman" panose="02020603050405020304" pitchFamily="18" charset="0"/>
              </a:rPr>
              <a:t>and mentioned</a:t>
            </a:r>
            <a:r>
              <a:rPr lang="zh-CN" altLang="en-US" sz="2000" dirty="0">
                <a:latin typeface="Times New Roman" panose="02020603050405020304" pitchFamily="18" charset="0"/>
                <a:cs typeface="Times New Roman" panose="02020603050405020304" pitchFamily="18" charset="0"/>
              </a:rPr>
              <a:t> in the 22nd APEC Leaders‘ Declaration. It is a major achievement of the Chinese government responding positively to the initiative of APEC leaders to participate in energy cooperation in APEC region. </a:t>
            </a:r>
          </a:p>
        </p:txBody>
      </p:sp>
      <p:grpSp>
        <p:nvGrpSpPr>
          <p:cNvPr id="4" name="组合 13">
            <a:extLst>
              <a:ext uri="{FF2B5EF4-FFF2-40B4-BE49-F238E27FC236}">
                <a16:creationId xmlns:a16="http://schemas.microsoft.com/office/drawing/2014/main" id="{8367122E-A886-4034-B27F-B57ADBA7B1DA}"/>
              </a:ext>
            </a:extLst>
          </p:cNvPr>
          <p:cNvGrpSpPr/>
          <p:nvPr/>
        </p:nvGrpSpPr>
        <p:grpSpPr>
          <a:xfrm>
            <a:off x="1199456" y="3316418"/>
            <a:ext cx="3780431" cy="2799251"/>
            <a:chOff x="758439" y="1257660"/>
            <a:chExt cx="6527497" cy="4670527"/>
          </a:xfrm>
        </p:grpSpPr>
        <p:pic>
          <p:nvPicPr>
            <p:cNvPr id="5" name="图片 14">
              <a:extLst>
                <a:ext uri="{FF2B5EF4-FFF2-40B4-BE49-F238E27FC236}">
                  <a16:creationId xmlns:a16="http://schemas.microsoft.com/office/drawing/2014/main" id="{9A977AD9-F8C9-448E-83CB-CBB8F9EA2156}"/>
                </a:ext>
              </a:extLst>
            </p:cNvPr>
            <p:cNvPicPr>
              <a:picLocks noChangeAspect="1"/>
            </p:cNvPicPr>
            <p:nvPr/>
          </p:nvPicPr>
          <p:blipFill rotWithShape="1">
            <a:blip r:embed="rId2">
              <a:extLst>
                <a:ext uri="{28A0092B-C50C-407E-A947-70E740481C1C}">
                  <a14:useLocalDpi xmlns:a14="http://schemas.microsoft.com/office/drawing/2010/main" val="0"/>
                </a:ext>
              </a:extLst>
            </a:blip>
            <a:srcRect l="35477" r="13365"/>
            <a:stretch/>
          </p:blipFill>
          <p:spPr>
            <a:xfrm flipH="1">
              <a:off x="758439" y="1257660"/>
              <a:ext cx="3361497" cy="4670527"/>
            </a:xfrm>
            <a:prstGeom prst="rect">
              <a:avLst/>
            </a:prstGeom>
            <a:ln>
              <a:noFill/>
            </a:ln>
            <a:effectLst>
              <a:softEdge rad="112500"/>
            </a:effectLst>
          </p:spPr>
        </p:pic>
        <p:pic>
          <p:nvPicPr>
            <p:cNvPr id="6" name="图片 15">
              <a:extLst>
                <a:ext uri="{FF2B5EF4-FFF2-40B4-BE49-F238E27FC236}">
                  <a16:creationId xmlns:a16="http://schemas.microsoft.com/office/drawing/2014/main" id="{33C75A9C-A426-4F47-B5BE-B44776EC1A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2" r="2636"/>
            <a:stretch/>
          </p:blipFill>
          <p:spPr>
            <a:xfrm>
              <a:off x="3976943" y="1257922"/>
              <a:ext cx="3308993" cy="2284647"/>
            </a:xfrm>
            <a:prstGeom prst="rect">
              <a:avLst/>
            </a:prstGeom>
            <a:ln>
              <a:noFill/>
            </a:ln>
            <a:effectLst>
              <a:softEdge rad="112500"/>
            </a:effectLst>
          </p:spPr>
        </p:pic>
        <p:pic>
          <p:nvPicPr>
            <p:cNvPr id="7" name="图片 16">
              <a:extLst>
                <a:ext uri="{FF2B5EF4-FFF2-40B4-BE49-F238E27FC236}">
                  <a16:creationId xmlns:a16="http://schemas.microsoft.com/office/drawing/2014/main" id="{0DA4B95F-2CF5-45AD-85DE-2E975BB863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073"/>
            <a:stretch/>
          </p:blipFill>
          <p:spPr>
            <a:xfrm>
              <a:off x="3976943" y="3495578"/>
              <a:ext cx="3308993" cy="2399732"/>
            </a:xfrm>
            <a:prstGeom prst="rect">
              <a:avLst/>
            </a:prstGeom>
            <a:ln>
              <a:noFill/>
            </a:ln>
            <a:effectLst>
              <a:softEdge rad="112500"/>
            </a:effectLst>
          </p:spPr>
        </p:pic>
      </p:grpSp>
      <p:sp>
        <p:nvSpPr>
          <p:cNvPr id="8" name="内容占位符 2">
            <a:extLst>
              <a:ext uri="{FF2B5EF4-FFF2-40B4-BE49-F238E27FC236}">
                <a16:creationId xmlns:a16="http://schemas.microsoft.com/office/drawing/2014/main" id="{A5E0E6BF-09D9-4A04-8932-5E197BF80B63}"/>
              </a:ext>
            </a:extLst>
          </p:cNvPr>
          <p:cNvSpPr>
            <a:spLocks noGrp="1"/>
          </p:cNvSpPr>
          <p:nvPr/>
        </p:nvSpPr>
        <p:spPr>
          <a:xfrm>
            <a:off x="6672570" y="5386272"/>
            <a:ext cx="4092733" cy="610070"/>
          </a:xfrm>
          <a:prstGeom prst="rect">
            <a:avLst/>
          </a:prstGeom>
          <a:solidFill>
            <a:schemeClr val="accent1"/>
          </a:solidFill>
        </p:spPr>
        <p:txBody>
          <a:bodyPr wrap="none">
            <a:noAutofit/>
          </a:bodyPr>
          <a:lstStyle/>
          <a:p>
            <a:pPr algn="ctr">
              <a:lnSpc>
                <a:spcPct val="170000"/>
              </a:lnSpc>
            </a:pPr>
            <a:r>
              <a:rPr lang="en-US" altLang="zh-CN" b="1" dirty="0">
                <a:solidFill>
                  <a:schemeClr val="bg1"/>
                </a:solidFill>
                <a:ea typeface="楷体" panose="02010609060101010101" charset="-122"/>
                <a:cs typeface="Arial Unicode MS" panose="020B0604020202020204" charset="-122"/>
              </a:rPr>
              <a:t>23</a:t>
            </a:r>
            <a:r>
              <a:rPr lang="en-US" altLang="zh-CN" b="1" baseline="30000" dirty="0">
                <a:solidFill>
                  <a:schemeClr val="bg1"/>
                </a:solidFill>
                <a:ea typeface="楷体" panose="02010609060101010101" charset="-122"/>
                <a:cs typeface="Arial Unicode MS" panose="020B0604020202020204" charset="-122"/>
              </a:rPr>
              <a:t>rd</a:t>
            </a:r>
            <a:r>
              <a:rPr lang="en-US" altLang="zh-CN" b="1" dirty="0">
                <a:solidFill>
                  <a:schemeClr val="bg1"/>
                </a:solidFill>
                <a:ea typeface="楷体" panose="02010609060101010101" charset="-122"/>
                <a:cs typeface="Arial Unicode MS" panose="020B0604020202020204" charset="-122"/>
              </a:rPr>
              <a:t> APEC Leaders’ Declaration </a:t>
            </a:r>
          </a:p>
        </p:txBody>
      </p:sp>
      <p:grpSp>
        <p:nvGrpSpPr>
          <p:cNvPr id="9" name="组合 5">
            <a:extLst>
              <a:ext uri="{FF2B5EF4-FFF2-40B4-BE49-F238E27FC236}">
                <a16:creationId xmlns:a16="http://schemas.microsoft.com/office/drawing/2014/main" id="{E6A2EC32-8256-4F35-A936-BAC283D9C66C}"/>
              </a:ext>
            </a:extLst>
          </p:cNvPr>
          <p:cNvGrpSpPr/>
          <p:nvPr/>
        </p:nvGrpSpPr>
        <p:grpSpPr>
          <a:xfrm>
            <a:off x="5411887" y="3359564"/>
            <a:ext cx="5353416" cy="600611"/>
            <a:chOff x="6096000" y="2639251"/>
            <a:chExt cx="5313763" cy="816125"/>
          </a:xfrm>
        </p:grpSpPr>
        <p:sp>
          <p:nvSpPr>
            <p:cNvPr id="10" name="矩形 19">
              <a:extLst>
                <a:ext uri="{FF2B5EF4-FFF2-40B4-BE49-F238E27FC236}">
                  <a16:creationId xmlns:a16="http://schemas.microsoft.com/office/drawing/2014/main" id="{87223841-C5F8-4036-8129-708FAEF1F6A2}"/>
                </a:ext>
              </a:extLst>
            </p:cNvPr>
            <p:cNvSpPr/>
            <p:nvPr/>
          </p:nvSpPr>
          <p:spPr>
            <a:xfrm>
              <a:off x="7581624" y="2639251"/>
              <a:ext cx="3828139" cy="816125"/>
            </a:xfrm>
            <a:prstGeom prst="rect">
              <a:avLst/>
            </a:prstGeom>
            <a:solidFill>
              <a:schemeClr val="accent1"/>
            </a:solidFill>
          </p:spPr>
          <p:txBody>
            <a:bodyPr wrap="none">
              <a:noAutofit/>
            </a:bodyPr>
            <a:lstStyle/>
            <a:p>
              <a:pPr algn="ctr" latinLnBrk="0">
                <a:lnSpc>
                  <a:spcPct val="170000"/>
                </a:lnSpc>
              </a:pPr>
              <a:r>
                <a:rPr lang="en-US" altLang="zh-CN" b="1" dirty="0">
                  <a:solidFill>
                    <a:schemeClr val="bg1"/>
                  </a:solidFill>
                  <a:ea typeface="楷体" panose="02010609060101010101" charset="-122"/>
                  <a:cs typeface="Arial Unicode MS" panose="020B0604020202020204" charset="-122"/>
                  <a:sym typeface="Arial Unicode MS" panose="020B0604020202020204" charset="-122"/>
                </a:rPr>
                <a:t>11</a:t>
              </a:r>
              <a:r>
                <a:rPr lang="en-US" altLang="zh-CN" b="1" baseline="30000" dirty="0">
                  <a:solidFill>
                    <a:schemeClr val="bg1"/>
                  </a:solidFill>
                  <a:ea typeface="楷体" panose="02010609060101010101" charset="-122"/>
                  <a:cs typeface="Arial Unicode MS" panose="020B0604020202020204" charset="-122"/>
                  <a:sym typeface="Arial Unicode MS" panose="020B0604020202020204" charset="-122"/>
                </a:rPr>
                <a:t>th</a:t>
              </a:r>
              <a:r>
                <a:rPr lang="en-US" altLang="zh-CN" b="1" dirty="0">
                  <a:solidFill>
                    <a:schemeClr val="bg1"/>
                  </a:solidFill>
                  <a:ea typeface="楷体" panose="02010609060101010101" charset="-122"/>
                  <a:cs typeface="Arial Unicode MS" panose="020B0604020202020204" charset="-122"/>
                  <a:sym typeface="Arial Unicode MS" panose="020B0604020202020204" charset="-122"/>
                </a:rPr>
                <a:t> EMM, Beijing Declaration, China</a:t>
              </a:r>
            </a:p>
          </p:txBody>
        </p:sp>
        <p:sp>
          <p:nvSpPr>
            <p:cNvPr id="11" name="矩形 3">
              <a:extLst>
                <a:ext uri="{FF2B5EF4-FFF2-40B4-BE49-F238E27FC236}">
                  <a16:creationId xmlns:a16="http://schemas.microsoft.com/office/drawing/2014/main" id="{574F6F09-4DFC-47CE-8446-0EA955039B94}"/>
                </a:ext>
              </a:extLst>
            </p:cNvPr>
            <p:cNvSpPr/>
            <p:nvPr/>
          </p:nvSpPr>
          <p:spPr>
            <a:xfrm>
              <a:off x="6096000" y="2641171"/>
              <a:ext cx="1487151" cy="813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effectLst>
                    <a:outerShdw blurRad="38100" dist="38100" dir="2700000" algn="tl">
                      <a:srgbClr val="000000">
                        <a:alpha val="43137"/>
                      </a:srgbClr>
                    </a:outerShdw>
                  </a:effectLst>
                  <a:cs typeface="Times New Roman" panose="02020603050405020304" pitchFamily="18" charset="0"/>
                </a:rPr>
                <a:t>Sep.</a:t>
              </a:r>
              <a:r>
                <a:rPr lang="zh-CN" altLang="en-US" b="1" dirty="0">
                  <a:effectLst>
                    <a:outerShdw blurRad="38100" dist="38100" dir="2700000" algn="tl">
                      <a:srgbClr val="000000">
                        <a:alpha val="43137"/>
                      </a:srgbClr>
                    </a:outerShdw>
                  </a:effectLst>
                  <a:cs typeface="Times New Roman" panose="02020603050405020304" pitchFamily="18" charset="0"/>
                </a:rPr>
                <a:t> </a:t>
              </a:r>
              <a:r>
                <a:rPr lang="en-US" altLang="zh-CN" b="1" dirty="0">
                  <a:effectLst>
                    <a:outerShdw blurRad="38100" dist="38100" dir="2700000" algn="tl">
                      <a:srgbClr val="000000">
                        <a:alpha val="43137"/>
                      </a:srgbClr>
                    </a:outerShdw>
                  </a:effectLst>
                  <a:cs typeface="Times New Roman" panose="02020603050405020304" pitchFamily="18" charset="0"/>
                </a:rPr>
                <a:t>2014</a:t>
              </a:r>
              <a:endParaRPr lang="zh-CN" altLang="en-US" b="1" dirty="0">
                <a:effectLst>
                  <a:outerShdw blurRad="38100" dist="38100" dir="2700000" algn="tl">
                    <a:srgbClr val="000000">
                      <a:alpha val="43137"/>
                    </a:srgbClr>
                  </a:outerShdw>
                </a:effectLst>
                <a:cs typeface="Times New Roman" panose="02020603050405020304" pitchFamily="18" charset="0"/>
              </a:endParaRPr>
            </a:p>
          </p:txBody>
        </p:sp>
      </p:grpSp>
      <p:grpSp>
        <p:nvGrpSpPr>
          <p:cNvPr id="12" name="组合 6">
            <a:extLst>
              <a:ext uri="{FF2B5EF4-FFF2-40B4-BE49-F238E27FC236}">
                <a16:creationId xmlns:a16="http://schemas.microsoft.com/office/drawing/2014/main" id="{E49E2B0A-FC2E-4DB3-99BF-6419D1AF5A39}"/>
              </a:ext>
            </a:extLst>
          </p:cNvPr>
          <p:cNvGrpSpPr/>
          <p:nvPr/>
        </p:nvGrpSpPr>
        <p:grpSpPr>
          <a:xfrm>
            <a:off x="5411887" y="4023145"/>
            <a:ext cx="5353416" cy="600611"/>
            <a:chOff x="6099138" y="3520811"/>
            <a:chExt cx="6288257" cy="816125"/>
          </a:xfrm>
        </p:grpSpPr>
        <p:sp>
          <p:nvSpPr>
            <p:cNvPr id="13" name="矩形 18">
              <a:extLst>
                <a:ext uri="{FF2B5EF4-FFF2-40B4-BE49-F238E27FC236}">
                  <a16:creationId xmlns:a16="http://schemas.microsoft.com/office/drawing/2014/main" id="{6B0D725F-3CF5-40E2-8C1C-6BB8C8639182}"/>
                </a:ext>
              </a:extLst>
            </p:cNvPr>
            <p:cNvSpPr/>
            <p:nvPr/>
          </p:nvSpPr>
          <p:spPr>
            <a:xfrm>
              <a:off x="7597196" y="3520811"/>
              <a:ext cx="4790199" cy="816125"/>
            </a:xfrm>
            <a:prstGeom prst="rect">
              <a:avLst/>
            </a:prstGeom>
            <a:solidFill>
              <a:schemeClr val="accent1"/>
            </a:solidFill>
          </p:spPr>
          <p:txBody>
            <a:bodyPr wrap="none">
              <a:noAutofit/>
            </a:bodyPr>
            <a:lstStyle/>
            <a:p>
              <a:pPr algn="ctr">
                <a:lnSpc>
                  <a:spcPts val="2100"/>
                </a:lnSpc>
              </a:pPr>
              <a:r>
                <a:rPr lang="en-US" altLang="zh-CN" b="1" dirty="0">
                  <a:solidFill>
                    <a:schemeClr val="bg1"/>
                  </a:solidFill>
                  <a:ea typeface="楷体" panose="02010609060101010101" charset="-122"/>
                  <a:cs typeface="Arial Unicode MS" panose="020B0604020202020204" charset="-122"/>
                  <a:sym typeface="Trebuchet MS" panose="020B0603020202020204"/>
                </a:rPr>
                <a:t>22</a:t>
              </a:r>
              <a:r>
                <a:rPr lang="en-US" altLang="zh-CN" b="1" baseline="30000" dirty="0">
                  <a:solidFill>
                    <a:schemeClr val="bg1"/>
                  </a:solidFill>
                  <a:ea typeface="楷体" panose="02010609060101010101" charset="-122"/>
                  <a:cs typeface="Arial Unicode MS" panose="020B0604020202020204" charset="-122"/>
                  <a:sym typeface="Trebuchet MS" panose="020B0603020202020204"/>
                </a:rPr>
                <a:t>nd</a:t>
              </a:r>
              <a:r>
                <a:rPr lang="en-US" altLang="zh-CN" b="1" dirty="0">
                  <a:solidFill>
                    <a:schemeClr val="bg1"/>
                  </a:solidFill>
                  <a:ea typeface="楷体" panose="02010609060101010101" charset="-122"/>
                  <a:cs typeface="Arial Unicode MS" panose="020B0604020202020204" charset="-122"/>
                  <a:sym typeface="Trebuchet MS" panose="020B0603020202020204"/>
                </a:rPr>
                <a:t> APEC Leaders’ Declaration </a:t>
              </a:r>
            </a:p>
          </p:txBody>
        </p:sp>
        <p:sp>
          <p:nvSpPr>
            <p:cNvPr id="14" name="矩形 21">
              <a:extLst>
                <a:ext uri="{FF2B5EF4-FFF2-40B4-BE49-F238E27FC236}">
                  <a16:creationId xmlns:a16="http://schemas.microsoft.com/office/drawing/2014/main" id="{0E7A2D36-0A91-43F2-AA4D-EC2D3FDBC873}"/>
                </a:ext>
              </a:extLst>
            </p:cNvPr>
            <p:cNvSpPr/>
            <p:nvPr/>
          </p:nvSpPr>
          <p:spPr>
            <a:xfrm>
              <a:off x="6099138" y="3523508"/>
              <a:ext cx="1493207" cy="813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effectLst>
                    <a:outerShdw blurRad="38100" dist="38100" dir="2700000" algn="tl">
                      <a:srgbClr val="000000">
                        <a:alpha val="43137"/>
                      </a:srgbClr>
                    </a:outerShdw>
                  </a:effectLst>
                  <a:cs typeface="Times New Roman" panose="02020603050405020304" pitchFamily="18" charset="0"/>
                </a:rPr>
                <a:t>Nov. 2014</a:t>
              </a:r>
              <a:endParaRPr lang="zh-CN" altLang="en-US" b="1" dirty="0">
                <a:effectLst>
                  <a:outerShdw blurRad="38100" dist="38100" dir="2700000" algn="tl">
                    <a:srgbClr val="000000">
                      <a:alpha val="43137"/>
                    </a:srgbClr>
                  </a:outerShdw>
                </a:effectLst>
                <a:cs typeface="Times New Roman" panose="02020603050405020304" pitchFamily="18" charset="0"/>
              </a:endParaRPr>
            </a:p>
          </p:txBody>
        </p:sp>
      </p:grpSp>
      <p:grpSp>
        <p:nvGrpSpPr>
          <p:cNvPr id="15" name="组合 7">
            <a:extLst>
              <a:ext uri="{FF2B5EF4-FFF2-40B4-BE49-F238E27FC236}">
                <a16:creationId xmlns:a16="http://schemas.microsoft.com/office/drawing/2014/main" id="{96E66CBF-B5FE-4730-A3FE-C0FC6513F83D}"/>
              </a:ext>
            </a:extLst>
          </p:cNvPr>
          <p:cNvGrpSpPr/>
          <p:nvPr/>
        </p:nvGrpSpPr>
        <p:grpSpPr>
          <a:xfrm>
            <a:off x="5411887" y="4716044"/>
            <a:ext cx="5353416" cy="599432"/>
            <a:chOff x="6112261" y="4413787"/>
            <a:chExt cx="6262754" cy="814522"/>
          </a:xfrm>
        </p:grpSpPr>
        <p:sp>
          <p:nvSpPr>
            <p:cNvPr id="16" name="矩形 20">
              <a:extLst>
                <a:ext uri="{FF2B5EF4-FFF2-40B4-BE49-F238E27FC236}">
                  <a16:creationId xmlns:a16="http://schemas.microsoft.com/office/drawing/2014/main" id="{3FA8C705-F663-4731-8587-2BB49FC148CA}"/>
                </a:ext>
              </a:extLst>
            </p:cNvPr>
            <p:cNvSpPr/>
            <p:nvPr/>
          </p:nvSpPr>
          <p:spPr>
            <a:xfrm>
              <a:off x="7584815" y="4413787"/>
              <a:ext cx="4790200" cy="814522"/>
            </a:xfrm>
            <a:prstGeom prst="rect">
              <a:avLst/>
            </a:prstGeom>
            <a:solidFill>
              <a:schemeClr val="accent1"/>
            </a:solidFill>
          </p:spPr>
          <p:txBody>
            <a:bodyPr wrap="none">
              <a:noAutofit/>
            </a:bodyPr>
            <a:lstStyle/>
            <a:p>
              <a:pPr algn="ctr">
                <a:lnSpc>
                  <a:spcPct val="170000"/>
                </a:lnSpc>
              </a:pPr>
              <a:r>
                <a:rPr lang="en-US" altLang="zh-CN" b="1" dirty="0">
                  <a:solidFill>
                    <a:schemeClr val="bg1"/>
                  </a:solidFill>
                  <a:ea typeface="楷体" panose="02010609060101010101" charset="-122"/>
                  <a:cs typeface="Arial Unicode MS" panose="020B0604020202020204" charset="-122"/>
                </a:rPr>
                <a:t>12</a:t>
              </a:r>
              <a:r>
                <a:rPr lang="en-US" altLang="zh-CN" b="1" baseline="30000" dirty="0">
                  <a:solidFill>
                    <a:schemeClr val="bg1"/>
                  </a:solidFill>
                  <a:ea typeface="楷体" panose="02010609060101010101" charset="-122"/>
                  <a:cs typeface="Arial Unicode MS" panose="020B0604020202020204" charset="-122"/>
                </a:rPr>
                <a:t>th</a:t>
              </a:r>
              <a:r>
                <a:rPr lang="en-US" altLang="zh-CN" b="1" dirty="0">
                  <a:solidFill>
                    <a:schemeClr val="bg1"/>
                  </a:solidFill>
                  <a:ea typeface="楷体" panose="02010609060101010101" charset="-122"/>
                  <a:cs typeface="Arial Unicode MS" panose="020B0604020202020204" charset="-122"/>
                </a:rPr>
                <a:t> EMM, Cebu Declaration, Philippines</a:t>
              </a:r>
            </a:p>
          </p:txBody>
        </p:sp>
        <p:sp>
          <p:nvSpPr>
            <p:cNvPr id="17" name="矩形 22">
              <a:extLst>
                <a:ext uri="{FF2B5EF4-FFF2-40B4-BE49-F238E27FC236}">
                  <a16:creationId xmlns:a16="http://schemas.microsoft.com/office/drawing/2014/main" id="{77205BE2-FB80-43BD-9399-8E3E84192F6C}"/>
                </a:ext>
              </a:extLst>
            </p:cNvPr>
            <p:cNvSpPr/>
            <p:nvPr/>
          </p:nvSpPr>
          <p:spPr>
            <a:xfrm>
              <a:off x="6112261" y="4414880"/>
              <a:ext cx="1487151" cy="81342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effectLst>
                    <a:outerShdw blurRad="38100" dist="38100" dir="2700000" algn="tl">
                      <a:srgbClr val="000000">
                        <a:alpha val="43137"/>
                      </a:srgbClr>
                    </a:outerShdw>
                  </a:effectLst>
                  <a:cs typeface="Times New Roman" panose="02020603050405020304" pitchFamily="18" charset="0"/>
                </a:rPr>
                <a:t>Oct. 2015</a:t>
              </a:r>
              <a:endParaRPr lang="zh-CN" altLang="en-US" b="1" dirty="0">
                <a:effectLst>
                  <a:outerShdw blurRad="38100" dist="38100" dir="2700000" algn="tl">
                    <a:srgbClr val="000000">
                      <a:alpha val="43137"/>
                    </a:srgbClr>
                  </a:outerShdw>
                </a:effectLst>
                <a:cs typeface="Times New Roman" panose="02020603050405020304" pitchFamily="18" charset="0"/>
              </a:endParaRPr>
            </a:p>
          </p:txBody>
        </p:sp>
      </p:grpSp>
      <p:sp>
        <p:nvSpPr>
          <p:cNvPr id="18" name="矩形 23">
            <a:extLst>
              <a:ext uri="{FF2B5EF4-FFF2-40B4-BE49-F238E27FC236}">
                <a16:creationId xmlns:a16="http://schemas.microsoft.com/office/drawing/2014/main" id="{BCBA907A-8DCD-4B50-9721-99958D02A0AE}"/>
              </a:ext>
            </a:extLst>
          </p:cNvPr>
          <p:cNvSpPr/>
          <p:nvPr/>
        </p:nvSpPr>
        <p:spPr>
          <a:xfrm>
            <a:off x="5401351" y="5396783"/>
            <a:ext cx="1271219" cy="5986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effectLst>
                  <a:outerShdw blurRad="38100" dist="38100" dir="2700000" algn="tl">
                    <a:srgbClr val="000000">
                      <a:alpha val="43137"/>
                    </a:srgbClr>
                  </a:outerShdw>
                </a:effectLst>
                <a:cs typeface="Times New Roman" panose="02020603050405020304" pitchFamily="18" charset="0"/>
              </a:rPr>
              <a:t>Nov. 2015</a:t>
            </a:r>
            <a:endParaRPr lang="zh-CN" altLang="en-US" b="1" dirty="0">
              <a:effectLst>
                <a:outerShdw blurRad="38100" dist="38100" dir="2700000" algn="tl">
                  <a:srgbClr val="000000">
                    <a:alpha val="43137"/>
                  </a:srgbClr>
                </a:outerShdw>
              </a:effectLst>
              <a:cs typeface="Times New Roman" panose="02020603050405020304" pitchFamily="18" charset="0"/>
            </a:endParaRPr>
          </a:p>
        </p:txBody>
      </p:sp>
      <p:sp>
        <p:nvSpPr>
          <p:cNvPr id="19" name="矩形 4">
            <a:extLst>
              <a:ext uri="{FF2B5EF4-FFF2-40B4-BE49-F238E27FC236}">
                <a16:creationId xmlns:a16="http://schemas.microsoft.com/office/drawing/2014/main" id="{A187A74F-1129-441C-8F01-EFAC1E7AFCBF}"/>
              </a:ext>
            </a:extLst>
          </p:cNvPr>
          <p:cNvSpPr/>
          <p:nvPr/>
        </p:nvSpPr>
        <p:spPr>
          <a:xfrm>
            <a:off x="2856000" y="923541"/>
            <a:ext cx="6480000" cy="461665"/>
          </a:xfrm>
          <a:prstGeom prst="rect">
            <a:avLst/>
          </a:prstGeom>
        </p:spPr>
        <p:txBody>
          <a:bodyPr wrap="square">
            <a:spAutoFit/>
          </a:bodyPr>
          <a:lstStyle/>
          <a:p>
            <a:pPr algn="ctr"/>
            <a:r>
              <a:rPr lang="en-GB" altLang="zh-CN" sz="2400" b="1" dirty="0">
                <a:latin typeface="Times New Roman" panose="02020603050405020304" pitchFamily="18" charset="0"/>
                <a:ea typeface="仿宋" panose="02010609060101010101" pitchFamily="49" charset="-122"/>
                <a:cs typeface="Times New Roman" panose="02020603050405020304" pitchFamily="18" charset="0"/>
              </a:rPr>
              <a:t>APEC Sustainable Energy Center APSEC       </a:t>
            </a:r>
            <a:endParaRPr lang="en-GB" altLang="zh-C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62930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B230B8B3-A108-4975-806E-039FEA5BB445}"/>
              </a:ext>
            </a:extLst>
          </p:cNvPr>
          <p:cNvPicPr>
            <a:picLocks noChangeAspect="1"/>
          </p:cNvPicPr>
          <p:nvPr/>
        </p:nvPicPr>
        <p:blipFill>
          <a:blip r:embed="rId2"/>
          <a:stretch>
            <a:fillRect/>
          </a:stretch>
        </p:blipFill>
        <p:spPr>
          <a:xfrm>
            <a:off x="479376" y="1556792"/>
            <a:ext cx="7796437" cy="4549286"/>
          </a:xfrm>
          <a:prstGeom prst="rect">
            <a:avLst/>
          </a:prstGeom>
        </p:spPr>
      </p:pic>
      <p:sp>
        <p:nvSpPr>
          <p:cNvPr id="5" name="ZoneTexte 4">
            <a:extLst>
              <a:ext uri="{FF2B5EF4-FFF2-40B4-BE49-F238E27FC236}">
                <a16:creationId xmlns:a16="http://schemas.microsoft.com/office/drawing/2014/main" id="{44A6F9D7-F095-413C-B211-004A996579BD}"/>
              </a:ext>
            </a:extLst>
          </p:cNvPr>
          <p:cNvSpPr txBox="1"/>
          <p:nvPr/>
        </p:nvSpPr>
        <p:spPr>
          <a:xfrm>
            <a:off x="2063552" y="836712"/>
            <a:ext cx="8262198"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Make the 2020s the decade of massive clean energy expansion</a:t>
            </a:r>
            <a:endParaRPr lang="en-A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25868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E4D290B9-0ACB-42C5-B0B9-833B02BF5E73}"/>
              </a:ext>
            </a:extLst>
          </p:cNvPr>
          <p:cNvPicPr>
            <a:picLocks noChangeAspect="1"/>
          </p:cNvPicPr>
          <p:nvPr/>
        </p:nvPicPr>
        <p:blipFill>
          <a:blip r:embed="rId2"/>
          <a:stretch>
            <a:fillRect/>
          </a:stretch>
        </p:blipFill>
        <p:spPr>
          <a:xfrm>
            <a:off x="119336" y="1593271"/>
            <a:ext cx="9001000" cy="4510396"/>
          </a:xfrm>
          <a:prstGeom prst="rect">
            <a:avLst/>
          </a:prstGeom>
        </p:spPr>
      </p:pic>
      <p:sp>
        <p:nvSpPr>
          <p:cNvPr id="4" name="ZoneTexte 3">
            <a:extLst>
              <a:ext uri="{FF2B5EF4-FFF2-40B4-BE49-F238E27FC236}">
                <a16:creationId xmlns:a16="http://schemas.microsoft.com/office/drawing/2014/main" id="{E94BC55E-F52E-4861-A99F-461142633078}"/>
              </a:ext>
            </a:extLst>
          </p:cNvPr>
          <p:cNvSpPr txBox="1"/>
          <p:nvPr/>
        </p:nvSpPr>
        <p:spPr>
          <a:xfrm>
            <a:off x="1847528" y="878912"/>
            <a:ext cx="8762207"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Clean Energy Investment in the Emerging and Developing World</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43378CFE-AC48-4667-A19A-942C4CF82E13}"/>
              </a:ext>
            </a:extLst>
          </p:cNvPr>
          <p:cNvSpPr txBox="1"/>
          <p:nvPr/>
        </p:nvSpPr>
        <p:spPr>
          <a:xfrm>
            <a:off x="8737600" y="1593271"/>
            <a:ext cx="3191048" cy="3970318"/>
          </a:xfrm>
          <a:prstGeom prst="rect">
            <a:avLst/>
          </a:prstGeom>
          <a:noFill/>
        </p:spPr>
        <p:txBody>
          <a:bodyPr wrap="square">
            <a:spAutoFit/>
          </a:bodyPr>
          <a:lstStyle/>
          <a:p>
            <a:r>
              <a:rPr lang="en-US" sz="1800" b="0" i="0" u="none" strike="noStrike" baseline="0" dirty="0">
                <a:latin typeface="Calibri" panose="020F0502020204030204" pitchFamily="34" charset="0"/>
              </a:rPr>
              <a:t>Reducing emissions in emerging economies </a:t>
            </a:r>
            <a:r>
              <a:rPr lang="en-US" sz="1800" b="1" i="0" u="none" strike="noStrike" baseline="0" dirty="0">
                <a:latin typeface="Calibri" panose="020F0502020204030204" pitchFamily="34" charset="0"/>
              </a:rPr>
              <a:t>costs half less </a:t>
            </a:r>
            <a:r>
              <a:rPr lang="en-US" sz="1800" b="0" i="0" u="none" strike="noStrike" baseline="0" dirty="0">
                <a:latin typeface="Calibri" panose="020F0502020204030204" pitchFamily="34" charset="0"/>
              </a:rPr>
              <a:t>than in developed economies </a:t>
            </a:r>
          </a:p>
          <a:p>
            <a:endParaRPr lang="en-US" dirty="0">
              <a:latin typeface="Calibri" panose="020F0502020204030204" pitchFamily="34" charset="0"/>
            </a:endParaRPr>
          </a:p>
          <a:p>
            <a:r>
              <a:rPr lang="en-US" dirty="0">
                <a:latin typeface="Calibri" panose="020F0502020204030204" pitchFamily="34" charset="0"/>
              </a:rPr>
              <a:t>Emerging economies receive only 150 </a:t>
            </a:r>
            <a:r>
              <a:rPr lang="en-US" dirty="0" err="1">
                <a:latin typeface="Calibri" panose="020F0502020204030204" pitchFamily="34" charset="0"/>
              </a:rPr>
              <a:t>bln</a:t>
            </a:r>
            <a:r>
              <a:rPr lang="en-US" dirty="0">
                <a:latin typeface="Calibri" panose="020F0502020204030204" pitchFamily="34" charset="0"/>
              </a:rPr>
              <a:t> USD clean energy investment a year, should </a:t>
            </a:r>
            <a:r>
              <a:rPr lang="en-US" b="1" dirty="0">
                <a:latin typeface="Calibri" panose="020F0502020204030204" pitchFamily="34" charset="0"/>
              </a:rPr>
              <a:t>increase</a:t>
            </a:r>
            <a:r>
              <a:rPr lang="en-US" dirty="0">
                <a:latin typeface="Calibri" panose="020F0502020204030204" pitchFamily="34" charset="0"/>
              </a:rPr>
              <a:t> to 1 </a:t>
            </a:r>
            <a:r>
              <a:rPr lang="en-US" dirty="0" err="1">
                <a:latin typeface="Calibri" panose="020F0502020204030204" pitchFamily="34" charset="0"/>
              </a:rPr>
              <a:t>trl</a:t>
            </a:r>
            <a:r>
              <a:rPr lang="en-US" dirty="0">
                <a:latin typeface="Calibri" panose="020F0502020204030204" pitchFamily="34" charset="0"/>
              </a:rPr>
              <a:t> USD per year (sixfold increase) </a:t>
            </a:r>
          </a:p>
          <a:p>
            <a:endParaRPr lang="en-US" dirty="0">
              <a:latin typeface="Calibri" panose="020F0502020204030204" pitchFamily="34" charset="0"/>
            </a:endParaRPr>
          </a:p>
          <a:p>
            <a:r>
              <a:rPr lang="en-US" dirty="0">
                <a:latin typeface="Calibri" panose="020F0502020204030204" pitchFamily="34" charset="0"/>
              </a:rPr>
              <a:t>The required quantum leapfrog will require </a:t>
            </a:r>
            <a:r>
              <a:rPr lang="en-US" b="1" dirty="0">
                <a:latin typeface="Calibri" panose="020F0502020204030204" pitchFamily="34" charset="0"/>
              </a:rPr>
              <a:t>all available finance instruments </a:t>
            </a:r>
            <a:r>
              <a:rPr lang="en-US" dirty="0">
                <a:latin typeface="Calibri" panose="020F0502020204030204" pitchFamily="34" charset="0"/>
              </a:rPr>
              <a:t>to be successful</a:t>
            </a:r>
          </a:p>
          <a:p>
            <a:endParaRPr lang="en-US" dirty="0">
              <a:latin typeface="Calibri" panose="020F0502020204030204" pitchFamily="34" charset="0"/>
            </a:endParaRPr>
          </a:p>
        </p:txBody>
      </p:sp>
    </p:spTree>
    <p:extLst>
      <p:ext uri="{BB962C8B-B14F-4D97-AF65-F5344CB8AC3E}">
        <p14:creationId xmlns:p14="http://schemas.microsoft.com/office/powerpoint/2010/main" val="2981492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AE04436-2626-443A-B231-95AB69FA6085}"/>
              </a:ext>
            </a:extLst>
          </p:cNvPr>
          <p:cNvPicPr>
            <a:picLocks noChangeAspect="1"/>
          </p:cNvPicPr>
          <p:nvPr/>
        </p:nvPicPr>
        <p:blipFill>
          <a:blip r:embed="rId2"/>
          <a:stretch>
            <a:fillRect/>
          </a:stretch>
        </p:blipFill>
        <p:spPr>
          <a:xfrm>
            <a:off x="479376" y="1700808"/>
            <a:ext cx="7929185" cy="4320480"/>
          </a:xfrm>
          <a:prstGeom prst="rect">
            <a:avLst/>
          </a:prstGeom>
        </p:spPr>
      </p:pic>
      <p:sp>
        <p:nvSpPr>
          <p:cNvPr id="4" name="ZoneTexte 3">
            <a:extLst>
              <a:ext uri="{FF2B5EF4-FFF2-40B4-BE49-F238E27FC236}">
                <a16:creationId xmlns:a16="http://schemas.microsoft.com/office/drawing/2014/main" id="{6B0BD19F-4790-4280-B6E9-60912B30B31A}"/>
              </a:ext>
            </a:extLst>
          </p:cNvPr>
          <p:cNvSpPr txBox="1"/>
          <p:nvPr/>
        </p:nvSpPr>
        <p:spPr>
          <a:xfrm>
            <a:off x="2351584" y="908720"/>
            <a:ext cx="7204216"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Comparison of Capital Cost by Level of Development</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AD3F9187-F9B5-4E05-A0CA-C876C06D8526}"/>
              </a:ext>
            </a:extLst>
          </p:cNvPr>
          <p:cNvSpPr txBox="1"/>
          <p:nvPr/>
        </p:nvSpPr>
        <p:spPr>
          <a:xfrm>
            <a:off x="8521576" y="1700808"/>
            <a:ext cx="3191048" cy="2308324"/>
          </a:xfrm>
          <a:prstGeom prst="rect">
            <a:avLst/>
          </a:prstGeom>
          <a:noFill/>
        </p:spPr>
        <p:txBody>
          <a:bodyPr wrap="square">
            <a:spAutoFit/>
          </a:bodyPr>
          <a:lstStyle/>
          <a:p>
            <a:r>
              <a:rPr lang="en-US" sz="1800" b="0" i="0" u="none" strike="noStrike" baseline="0" dirty="0">
                <a:latin typeface="Calibri" panose="020F0502020204030204" pitchFamily="34" charset="0"/>
              </a:rPr>
              <a:t>Cost of raising capital in emerging and developing economies is up to </a:t>
            </a:r>
            <a:r>
              <a:rPr lang="en-US" sz="1800" b="1" i="0" u="none" strike="noStrike" baseline="0" dirty="0">
                <a:latin typeface="Calibri" panose="020F0502020204030204" pitchFamily="34" charset="0"/>
              </a:rPr>
              <a:t>7 times </a:t>
            </a:r>
            <a:r>
              <a:rPr lang="en-US" sz="1800" b="0" i="0" u="none" strike="noStrike" baseline="0" dirty="0">
                <a:latin typeface="Calibri" panose="020F0502020204030204" pitchFamily="34" charset="0"/>
              </a:rPr>
              <a:t>higher than in advanced economies</a:t>
            </a:r>
          </a:p>
          <a:p>
            <a:endParaRPr lang="en-US" dirty="0">
              <a:latin typeface="Calibri" panose="020F0502020204030204" pitchFamily="34" charset="0"/>
            </a:endParaRPr>
          </a:p>
          <a:p>
            <a:endParaRPr lang="en-US" dirty="0">
              <a:latin typeface="Calibri" panose="020F0502020204030204" pitchFamily="34" charset="0"/>
            </a:endParaRPr>
          </a:p>
          <a:p>
            <a:endParaRPr lang="en-US" dirty="0">
              <a:latin typeface="Calibri" panose="020F0502020204030204" pitchFamily="34" charset="0"/>
            </a:endParaRPr>
          </a:p>
        </p:txBody>
      </p:sp>
    </p:spTree>
    <p:extLst>
      <p:ext uri="{BB962C8B-B14F-4D97-AF65-F5344CB8AC3E}">
        <p14:creationId xmlns:p14="http://schemas.microsoft.com/office/powerpoint/2010/main" val="24872989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6C02FB61-460A-4FE5-A7E0-4FBE21FE0431}"/>
              </a:ext>
            </a:extLst>
          </p:cNvPr>
          <p:cNvPicPr>
            <a:picLocks noChangeAspect="1"/>
          </p:cNvPicPr>
          <p:nvPr/>
        </p:nvPicPr>
        <p:blipFill>
          <a:blip r:embed="rId2"/>
          <a:stretch>
            <a:fillRect/>
          </a:stretch>
        </p:blipFill>
        <p:spPr>
          <a:xfrm>
            <a:off x="191344" y="1581852"/>
            <a:ext cx="9116993" cy="3694295"/>
          </a:xfrm>
          <a:prstGeom prst="rect">
            <a:avLst/>
          </a:prstGeom>
        </p:spPr>
      </p:pic>
      <p:sp>
        <p:nvSpPr>
          <p:cNvPr id="4" name="ZoneTexte 3">
            <a:extLst>
              <a:ext uri="{FF2B5EF4-FFF2-40B4-BE49-F238E27FC236}">
                <a16:creationId xmlns:a16="http://schemas.microsoft.com/office/drawing/2014/main" id="{8C5D4340-D462-4632-A820-40B6B01AD8ED}"/>
              </a:ext>
            </a:extLst>
          </p:cNvPr>
          <p:cNvSpPr txBox="1"/>
          <p:nvPr/>
        </p:nvSpPr>
        <p:spPr>
          <a:xfrm>
            <a:off x="3143672" y="908720"/>
            <a:ext cx="6119817"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Debt Equity Mix for Energy vs Clean Energy</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E33F55F9-EFC9-4F9B-9862-E31DB97590E8}"/>
              </a:ext>
            </a:extLst>
          </p:cNvPr>
          <p:cNvSpPr txBox="1"/>
          <p:nvPr/>
        </p:nvSpPr>
        <p:spPr>
          <a:xfrm>
            <a:off x="9543730" y="2344640"/>
            <a:ext cx="2648270" cy="3693319"/>
          </a:xfrm>
          <a:prstGeom prst="rect">
            <a:avLst/>
          </a:prstGeom>
          <a:noFill/>
        </p:spPr>
        <p:txBody>
          <a:bodyPr wrap="square">
            <a:spAutoFit/>
          </a:bodyPr>
          <a:lstStyle/>
          <a:p>
            <a:r>
              <a:rPr lang="en-US" sz="1800" b="0" i="0" u="none" strike="noStrike" baseline="0" dirty="0">
                <a:latin typeface="Calibri" panose="020F0502020204030204" pitchFamily="34" charset="0"/>
              </a:rPr>
              <a:t>Clean energy relies </a:t>
            </a:r>
            <a:r>
              <a:rPr lang="en-US" sz="1800" b="1" i="0" u="none" strike="noStrike" baseline="0" dirty="0">
                <a:latin typeface="Calibri" panose="020F0502020204030204" pitchFamily="34" charset="0"/>
              </a:rPr>
              <a:t>more on private funding </a:t>
            </a:r>
            <a:r>
              <a:rPr lang="en-US" sz="1800" b="0" i="0" u="none" strike="noStrike" baseline="0" dirty="0">
                <a:latin typeface="Calibri" panose="020F0502020204030204" pitchFamily="34" charset="0"/>
              </a:rPr>
              <a:t>than average energy</a:t>
            </a:r>
          </a:p>
          <a:p>
            <a:endParaRPr lang="en-US" dirty="0">
              <a:latin typeface="Calibri" panose="020F0502020204030204" pitchFamily="34" charset="0"/>
            </a:endParaRPr>
          </a:p>
          <a:p>
            <a:endParaRPr lang="en-US" dirty="0">
              <a:latin typeface="Calibri" panose="020F0502020204030204" pitchFamily="34" charset="0"/>
            </a:endParaRPr>
          </a:p>
          <a:p>
            <a:r>
              <a:rPr lang="en-US" dirty="0">
                <a:latin typeface="Calibri" panose="020F0502020204030204" pitchFamily="34" charset="0"/>
              </a:rPr>
              <a:t>Clean energy relies more on </a:t>
            </a:r>
            <a:r>
              <a:rPr lang="en-US" b="1" dirty="0">
                <a:latin typeface="Calibri" panose="020F0502020204030204" pitchFamily="34" charset="0"/>
              </a:rPr>
              <a:t>deb</a:t>
            </a:r>
            <a:r>
              <a:rPr lang="en-US" dirty="0">
                <a:latin typeface="Calibri" panose="020F0502020204030204" pitchFamily="34" charset="0"/>
              </a:rPr>
              <a:t>t than average energy</a:t>
            </a:r>
          </a:p>
          <a:p>
            <a:endParaRPr lang="en-US" dirty="0">
              <a:latin typeface="Calibri" panose="020F0502020204030204" pitchFamily="34" charset="0"/>
            </a:endParaRPr>
          </a:p>
          <a:p>
            <a:endParaRPr lang="en-US" dirty="0">
              <a:latin typeface="Calibri" panose="020F0502020204030204" pitchFamily="34" charset="0"/>
            </a:endParaRPr>
          </a:p>
          <a:p>
            <a:r>
              <a:rPr lang="en-US" b="1" dirty="0">
                <a:latin typeface="Calibri" panose="020F0502020204030204" pitchFamily="34" charset="0"/>
              </a:rPr>
              <a:t>Role of public sector and especially public equity not sufficient</a:t>
            </a:r>
          </a:p>
        </p:txBody>
      </p:sp>
    </p:spTree>
    <p:extLst>
      <p:ext uri="{BB962C8B-B14F-4D97-AF65-F5344CB8AC3E}">
        <p14:creationId xmlns:p14="http://schemas.microsoft.com/office/powerpoint/2010/main" val="1584302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D5951694-3E84-453D-9607-A2D18B6AB9B8}"/>
              </a:ext>
            </a:extLst>
          </p:cNvPr>
          <p:cNvPicPr>
            <a:picLocks noChangeAspect="1"/>
          </p:cNvPicPr>
          <p:nvPr/>
        </p:nvPicPr>
        <p:blipFill>
          <a:blip r:embed="rId2"/>
          <a:stretch>
            <a:fillRect/>
          </a:stretch>
        </p:blipFill>
        <p:spPr>
          <a:xfrm>
            <a:off x="407369" y="1581149"/>
            <a:ext cx="9693894" cy="4472331"/>
          </a:xfrm>
          <a:prstGeom prst="rect">
            <a:avLst/>
          </a:prstGeom>
        </p:spPr>
      </p:pic>
      <p:sp>
        <p:nvSpPr>
          <p:cNvPr id="4" name="ZoneTexte 3">
            <a:extLst>
              <a:ext uri="{FF2B5EF4-FFF2-40B4-BE49-F238E27FC236}">
                <a16:creationId xmlns:a16="http://schemas.microsoft.com/office/drawing/2014/main" id="{AEF8161F-AE72-43FA-AB49-632237A3E59A}"/>
              </a:ext>
            </a:extLst>
          </p:cNvPr>
          <p:cNvSpPr txBox="1"/>
          <p:nvPr/>
        </p:nvSpPr>
        <p:spPr>
          <a:xfrm>
            <a:off x="3143672" y="908720"/>
            <a:ext cx="5731056"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New Global Energy Economy is Emerging</a:t>
            </a:r>
            <a:endParaRPr lang="en-AU" sz="2400" b="1"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57FB84CB-8674-4D40-AA4B-7EA9CCF84CCC}"/>
              </a:ext>
            </a:extLst>
          </p:cNvPr>
          <p:cNvSpPr txBox="1"/>
          <p:nvPr/>
        </p:nvSpPr>
        <p:spPr>
          <a:xfrm>
            <a:off x="9912424" y="3179434"/>
            <a:ext cx="1872207" cy="646331"/>
          </a:xfrm>
          <a:prstGeom prst="rect">
            <a:avLst/>
          </a:prstGeom>
          <a:noFill/>
        </p:spPr>
        <p:txBody>
          <a:bodyPr wrap="square">
            <a:spAutoFit/>
          </a:bodyPr>
          <a:lstStyle/>
          <a:p>
            <a:r>
              <a:rPr lang="en-US" sz="1800" b="0" i="0" u="none" strike="noStrike" baseline="0" dirty="0">
                <a:latin typeface="Calibri" panose="020F0502020204030204" pitchFamily="34" charset="0"/>
              </a:rPr>
              <a:t>Key role for energy storage</a:t>
            </a:r>
          </a:p>
        </p:txBody>
      </p:sp>
      <p:sp>
        <p:nvSpPr>
          <p:cNvPr id="5" name="ZoneTexte 4">
            <a:extLst>
              <a:ext uri="{FF2B5EF4-FFF2-40B4-BE49-F238E27FC236}">
                <a16:creationId xmlns:a16="http://schemas.microsoft.com/office/drawing/2014/main" id="{A9C3297C-00AB-425C-AE87-4839E1CD4B4A}"/>
              </a:ext>
            </a:extLst>
          </p:cNvPr>
          <p:cNvSpPr txBox="1"/>
          <p:nvPr/>
        </p:nvSpPr>
        <p:spPr>
          <a:xfrm>
            <a:off x="-33580" y="5868814"/>
            <a:ext cx="1872207" cy="369332"/>
          </a:xfrm>
          <a:prstGeom prst="rect">
            <a:avLst/>
          </a:prstGeom>
          <a:noFill/>
        </p:spPr>
        <p:txBody>
          <a:bodyPr wrap="square">
            <a:spAutoFit/>
          </a:bodyPr>
          <a:lstStyle/>
          <a:p>
            <a:r>
              <a:rPr lang="en-US" sz="1800" b="0" i="0" u="none" strike="noStrike" baseline="0" dirty="0">
                <a:latin typeface="Calibri" panose="020F0502020204030204" pitchFamily="34" charset="0"/>
              </a:rPr>
              <a:t>IEA WEO 2021</a:t>
            </a:r>
          </a:p>
        </p:txBody>
      </p:sp>
    </p:spTree>
    <p:extLst>
      <p:ext uri="{BB962C8B-B14F-4D97-AF65-F5344CB8AC3E}">
        <p14:creationId xmlns:p14="http://schemas.microsoft.com/office/powerpoint/2010/main" val="9753812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8">
            <a:extLst>
              <a:ext uri="{FF2B5EF4-FFF2-40B4-BE49-F238E27FC236}">
                <a16:creationId xmlns:a16="http://schemas.microsoft.com/office/drawing/2014/main" id="{7B79A37A-C0C2-4831-A352-059626B4F470}"/>
              </a:ext>
            </a:extLst>
          </p:cNvPr>
          <p:cNvGraphicFramePr/>
          <p:nvPr>
            <p:extLst>
              <p:ext uri="{D42A27DB-BD31-4B8C-83A1-F6EECF244321}">
                <p14:modId xmlns:p14="http://schemas.microsoft.com/office/powerpoint/2010/main" val="3098380603"/>
              </p:ext>
            </p:extLst>
          </p:nvPr>
        </p:nvGraphicFramePr>
        <p:xfrm>
          <a:off x="2126247" y="1628800"/>
          <a:ext cx="83400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3021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20194D60-EAF2-4366-874B-560AF0623ECC}"/>
              </a:ext>
            </a:extLst>
          </p:cNvPr>
          <p:cNvSpPr txBox="1"/>
          <p:nvPr/>
        </p:nvSpPr>
        <p:spPr>
          <a:xfrm>
            <a:off x="4655840" y="836712"/>
            <a:ext cx="2708627"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Cities as regulators</a:t>
            </a:r>
            <a:endParaRPr lang="en-AU" sz="24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7A859482-1D3E-40B2-BE13-28B2AB672BB9}"/>
              </a:ext>
            </a:extLst>
          </p:cNvPr>
          <p:cNvSpPr txBox="1"/>
          <p:nvPr/>
        </p:nvSpPr>
        <p:spPr>
          <a:xfrm>
            <a:off x="410514" y="1700808"/>
            <a:ext cx="3784872" cy="3970318"/>
          </a:xfrm>
          <a:prstGeom prst="rect">
            <a:avLst/>
          </a:prstGeom>
          <a:noFill/>
        </p:spPr>
        <p:txBody>
          <a:bodyPr wrap="square">
            <a:spAutoFit/>
          </a:bodyPr>
          <a:lstStyle/>
          <a:p>
            <a:r>
              <a:rPr lang="en-US" sz="1800" b="0" i="0" u="none" strike="noStrike" baseline="0" dirty="0">
                <a:latin typeface="Calibri" panose="020F0502020204030204" pitchFamily="34" charset="0"/>
              </a:rPr>
              <a:t>Since UN Earth Summit 1992: Local Agenda 21 (LA21):</a:t>
            </a:r>
          </a:p>
          <a:p>
            <a:endParaRPr lang="en-US" dirty="0">
              <a:latin typeface="Calibri" panose="020F0502020204030204" pitchFamily="34" charset="0"/>
            </a:endParaRPr>
          </a:p>
          <a:p>
            <a:r>
              <a:rPr lang="en-US" sz="1800" b="0" i="0" u="none" strike="noStrike" baseline="0" dirty="0">
                <a:latin typeface="Calibri" panose="020F0502020204030204" pitchFamily="34" charset="0"/>
              </a:rPr>
              <a:t>Local Agenda 21 (LA21) is a </a:t>
            </a:r>
            <a:r>
              <a:rPr lang="en-US" sz="1800" b="1" i="0" u="none" strike="noStrike" baseline="0" dirty="0">
                <a:latin typeface="Calibri" panose="020F0502020204030204" pitchFamily="34" charset="0"/>
              </a:rPr>
              <a:t>voluntary process </a:t>
            </a:r>
            <a:r>
              <a:rPr lang="en-US" sz="1800" b="0" i="0" u="none" strike="noStrike" baseline="0" dirty="0">
                <a:latin typeface="Calibri" panose="020F0502020204030204" pitchFamily="34" charset="0"/>
              </a:rPr>
              <a:t>of local community consultation with the aim to create </a:t>
            </a:r>
            <a:r>
              <a:rPr lang="en-US" sz="1800" b="1" i="0" u="none" strike="noStrike" baseline="0" dirty="0">
                <a:latin typeface="Calibri" panose="020F0502020204030204" pitchFamily="34" charset="0"/>
              </a:rPr>
              <a:t>local policies and programs</a:t>
            </a:r>
            <a:r>
              <a:rPr lang="en-US" sz="1800" b="0" i="0" u="none" strike="noStrike" baseline="0" dirty="0">
                <a:latin typeface="Calibri" panose="020F0502020204030204" pitchFamily="34" charset="0"/>
              </a:rPr>
              <a:t> that work towards achieving sustainable development.</a:t>
            </a:r>
          </a:p>
          <a:p>
            <a:endParaRPr lang="en-US" dirty="0">
              <a:latin typeface="Calibri" panose="020F0502020204030204" pitchFamily="34" charset="0"/>
            </a:endParaRPr>
          </a:p>
          <a:p>
            <a:r>
              <a:rPr lang="en-US" sz="1800" b="0" i="0" u="none" strike="noStrike" baseline="0" dirty="0">
                <a:latin typeface="Calibri" panose="020F0502020204030204" pitchFamily="34" charset="0"/>
              </a:rPr>
              <a:t>6,500 local governments in 116 economies are committed to or are undertaking a Local Agenda 21 process</a:t>
            </a:r>
          </a:p>
        </p:txBody>
      </p:sp>
      <p:pic>
        <p:nvPicPr>
          <p:cNvPr id="13" name="Image 12" descr="Une image contenant texte, carte&#10;&#10;Description générée automatiquement">
            <a:extLst>
              <a:ext uri="{FF2B5EF4-FFF2-40B4-BE49-F238E27FC236}">
                <a16:creationId xmlns:a16="http://schemas.microsoft.com/office/drawing/2014/main" id="{32576E04-9BA5-48ED-8741-6E5AD519F8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92344" y="2396488"/>
            <a:ext cx="2296308" cy="3063239"/>
          </a:xfrm>
          <a:prstGeom prst="rect">
            <a:avLst/>
          </a:prstGeom>
        </p:spPr>
      </p:pic>
      <p:sp>
        <p:nvSpPr>
          <p:cNvPr id="15" name="ZoneTexte 14">
            <a:extLst>
              <a:ext uri="{FF2B5EF4-FFF2-40B4-BE49-F238E27FC236}">
                <a16:creationId xmlns:a16="http://schemas.microsoft.com/office/drawing/2014/main" id="{B0A1A9AF-C7D1-41C3-838C-BA96D19DB6B4}"/>
              </a:ext>
            </a:extLst>
          </p:cNvPr>
          <p:cNvSpPr txBox="1"/>
          <p:nvPr/>
        </p:nvSpPr>
        <p:spPr>
          <a:xfrm>
            <a:off x="8832304" y="1484784"/>
            <a:ext cx="3135457" cy="923330"/>
          </a:xfrm>
          <a:prstGeom prst="rect">
            <a:avLst/>
          </a:prstGeom>
          <a:noFill/>
        </p:spPr>
        <p:txBody>
          <a:bodyPr wrap="square">
            <a:spAutoFit/>
          </a:bodyPr>
          <a:lstStyle/>
          <a:p>
            <a:r>
              <a:rPr lang="en-US" dirty="0">
                <a:latin typeface="Calibri" panose="020F0502020204030204" pitchFamily="34" charset="0"/>
              </a:rPr>
              <a:t>2016: Habitat III Conference, Quito, Ecuador, translating SDGs to local level</a:t>
            </a:r>
            <a:endParaRPr lang="en-US" sz="1800" b="0" i="0" u="none" strike="noStrike" baseline="0" dirty="0">
              <a:latin typeface="Calibri" panose="020F0502020204030204" pitchFamily="34" charset="0"/>
            </a:endParaRPr>
          </a:p>
        </p:txBody>
      </p:sp>
      <p:sp>
        <p:nvSpPr>
          <p:cNvPr id="19" name="ZoneTexte 18">
            <a:extLst>
              <a:ext uri="{FF2B5EF4-FFF2-40B4-BE49-F238E27FC236}">
                <a16:creationId xmlns:a16="http://schemas.microsoft.com/office/drawing/2014/main" id="{F749824F-90A2-4A97-9C83-594D96F705D5}"/>
              </a:ext>
            </a:extLst>
          </p:cNvPr>
          <p:cNvSpPr txBox="1"/>
          <p:nvPr/>
        </p:nvSpPr>
        <p:spPr>
          <a:xfrm>
            <a:off x="8802490" y="5535338"/>
            <a:ext cx="3449172" cy="646331"/>
          </a:xfrm>
          <a:prstGeom prst="rect">
            <a:avLst/>
          </a:prstGeom>
          <a:noFill/>
        </p:spPr>
        <p:txBody>
          <a:bodyPr wrap="square">
            <a:spAutoFit/>
          </a:bodyPr>
          <a:lstStyle/>
          <a:p>
            <a:r>
              <a:rPr lang="fr-CH" dirty="0">
                <a:hlinkClick r:id="rId3"/>
              </a:rPr>
              <a:t>https://unhabitat.org/sites/default/files/2019/05/nua-english.pdf</a:t>
            </a:r>
            <a:r>
              <a:rPr lang="fr-CH" dirty="0"/>
              <a:t> </a:t>
            </a:r>
          </a:p>
        </p:txBody>
      </p:sp>
      <p:sp>
        <p:nvSpPr>
          <p:cNvPr id="24" name="ZoneTexte 23">
            <a:extLst>
              <a:ext uri="{FF2B5EF4-FFF2-40B4-BE49-F238E27FC236}">
                <a16:creationId xmlns:a16="http://schemas.microsoft.com/office/drawing/2014/main" id="{0D2F728E-3758-47BA-A960-314A671158A2}"/>
              </a:ext>
            </a:extLst>
          </p:cNvPr>
          <p:cNvSpPr txBox="1"/>
          <p:nvPr/>
        </p:nvSpPr>
        <p:spPr>
          <a:xfrm>
            <a:off x="4457519" y="1623283"/>
            <a:ext cx="3539097" cy="369332"/>
          </a:xfrm>
          <a:prstGeom prst="rect">
            <a:avLst/>
          </a:prstGeom>
          <a:noFill/>
        </p:spPr>
        <p:txBody>
          <a:bodyPr wrap="square">
            <a:spAutoFit/>
          </a:bodyPr>
          <a:lstStyle/>
          <a:p>
            <a:r>
              <a:rPr lang="en-US" dirty="0">
                <a:latin typeface="Calibri" panose="020F0502020204030204" pitchFamily="34" charset="0"/>
              </a:rPr>
              <a:t>2014: Carbon Neutral Cities Alliance</a:t>
            </a:r>
            <a:endParaRPr lang="en-US" sz="1800" b="0" i="0" u="none" strike="noStrike" baseline="0" dirty="0">
              <a:latin typeface="Calibri" panose="020F0502020204030204" pitchFamily="34" charset="0"/>
            </a:endParaRPr>
          </a:p>
        </p:txBody>
      </p:sp>
      <p:sp>
        <p:nvSpPr>
          <p:cNvPr id="26" name="ZoneTexte 25">
            <a:extLst>
              <a:ext uri="{FF2B5EF4-FFF2-40B4-BE49-F238E27FC236}">
                <a16:creationId xmlns:a16="http://schemas.microsoft.com/office/drawing/2014/main" id="{7428D9D3-874A-45F8-88D8-1C35DEB5A306}"/>
              </a:ext>
            </a:extLst>
          </p:cNvPr>
          <p:cNvSpPr txBox="1"/>
          <p:nvPr/>
        </p:nvSpPr>
        <p:spPr>
          <a:xfrm>
            <a:off x="4457518" y="3928107"/>
            <a:ext cx="3895676" cy="646331"/>
          </a:xfrm>
          <a:prstGeom prst="rect">
            <a:avLst/>
          </a:prstGeom>
          <a:noFill/>
        </p:spPr>
        <p:txBody>
          <a:bodyPr wrap="square">
            <a:spAutoFit/>
          </a:bodyPr>
          <a:lstStyle/>
          <a:p>
            <a:r>
              <a:rPr lang="fr-CH" dirty="0">
                <a:hlinkClick r:id="rId4"/>
              </a:rPr>
              <a:t>https://unfccc.int/news/carbon-neutral-cities-alliance</a:t>
            </a:r>
            <a:r>
              <a:rPr lang="fr-CH" dirty="0"/>
              <a:t> </a:t>
            </a:r>
          </a:p>
        </p:txBody>
      </p:sp>
      <p:sp>
        <p:nvSpPr>
          <p:cNvPr id="28" name="ZoneTexte 27">
            <a:extLst>
              <a:ext uri="{FF2B5EF4-FFF2-40B4-BE49-F238E27FC236}">
                <a16:creationId xmlns:a16="http://schemas.microsoft.com/office/drawing/2014/main" id="{899650E1-D92A-4374-A0BE-02D832E7EE2B}"/>
              </a:ext>
            </a:extLst>
          </p:cNvPr>
          <p:cNvSpPr txBox="1"/>
          <p:nvPr/>
        </p:nvSpPr>
        <p:spPr>
          <a:xfrm>
            <a:off x="4457518" y="2131115"/>
            <a:ext cx="4086753" cy="2031325"/>
          </a:xfrm>
          <a:prstGeom prst="rect">
            <a:avLst/>
          </a:prstGeom>
          <a:noFill/>
        </p:spPr>
        <p:txBody>
          <a:bodyPr wrap="square">
            <a:spAutoFit/>
          </a:bodyPr>
          <a:lstStyle/>
          <a:p>
            <a:r>
              <a:rPr lang="en-US" b="0" i="0" dirty="0">
                <a:solidFill>
                  <a:srgbClr val="333333"/>
                </a:solidFill>
                <a:effectLst/>
                <a:latin typeface="Calibri" panose="020F0502020204030204" pitchFamily="34" charset="0"/>
                <a:cs typeface="Calibri" panose="020F0502020204030204" pitchFamily="34" charset="0"/>
              </a:rPr>
              <a:t>Launched in Copenhagen in June 2014 and launched by Mayors of 17 international cities across nine economies</a:t>
            </a:r>
          </a:p>
          <a:p>
            <a:endParaRPr lang="en-US" dirty="0">
              <a:solidFill>
                <a:srgbClr val="333333"/>
              </a:solidFill>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Achieve aggressive long-term carbon reduction goals</a:t>
            </a:r>
            <a:endParaRPr lang="fr-CH" dirty="0">
              <a:latin typeface="Calibri" panose="020F0502020204030204" pitchFamily="34" charset="0"/>
              <a:cs typeface="Calibri" panose="020F0502020204030204" pitchFamily="34" charset="0"/>
            </a:endParaRPr>
          </a:p>
          <a:p>
            <a:endParaRPr lang="en-US" b="0" i="0" dirty="0">
              <a:solidFill>
                <a:srgbClr val="333333"/>
              </a:solidFill>
              <a:effectLst/>
              <a:latin typeface="Calibri" panose="020F0502020204030204" pitchFamily="34" charset="0"/>
              <a:cs typeface="Calibri" panose="020F0502020204030204" pitchFamily="34" charset="0"/>
            </a:endParaRPr>
          </a:p>
        </p:txBody>
      </p:sp>
      <p:sp>
        <p:nvSpPr>
          <p:cNvPr id="11" name="ZoneTexte 10">
            <a:extLst>
              <a:ext uri="{FF2B5EF4-FFF2-40B4-BE49-F238E27FC236}">
                <a16:creationId xmlns:a16="http://schemas.microsoft.com/office/drawing/2014/main" id="{F1B5F632-602D-4954-893D-44675C0ABCCA}"/>
              </a:ext>
            </a:extLst>
          </p:cNvPr>
          <p:cNvSpPr txBox="1"/>
          <p:nvPr/>
        </p:nvSpPr>
        <p:spPr>
          <a:xfrm>
            <a:off x="4233305" y="5459727"/>
            <a:ext cx="4380686" cy="646331"/>
          </a:xfrm>
          <a:prstGeom prst="rect">
            <a:avLst/>
          </a:prstGeom>
          <a:noFill/>
        </p:spPr>
        <p:txBody>
          <a:bodyPr wrap="square">
            <a:spAutoFit/>
          </a:bodyPr>
          <a:lstStyle/>
          <a:p>
            <a:r>
              <a:rPr lang="en-AU" dirty="0">
                <a:hlinkClick r:id="rId5"/>
              </a:rPr>
              <a:t>https://www.c40.org/declarations/green-healthy-streets-declaration/</a:t>
            </a:r>
            <a:r>
              <a:rPr lang="en-AU" dirty="0"/>
              <a:t> </a:t>
            </a:r>
          </a:p>
        </p:txBody>
      </p:sp>
      <p:sp>
        <p:nvSpPr>
          <p:cNvPr id="14" name="ZoneTexte 13">
            <a:extLst>
              <a:ext uri="{FF2B5EF4-FFF2-40B4-BE49-F238E27FC236}">
                <a16:creationId xmlns:a16="http://schemas.microsoft.com/office/drawing/2014/main" id="{E2198BF8-97A8-458C-A089-E0758C3C069E}"/>
              </a:ext>
            </a:extLst>
          </p:cNvPr>
          <p:cNvSpPr txBox="1"/>
          <p:nvPr/>
        </p:nvSpPr>
        <p:spPr>
          <a:xfrm>
            <a:off x="4195386" y="4972526"/>
            <a:ext cx="4119889" cy="369332"/>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C40 declaration on fossil fuel free streets:</a:t>
            </a:r>
            <a:endParaRPr lang="fr-CH"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13229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E503DBF-A5A3-4DC3-B2F7-AC7B77A927AE}"/>
              </a:ext>
            </a:extLst>
          </p:cNvPr>
          <p:cNvSpPr txBox="1"/>
          <p:nvPr/>
        </p:nvSpPr>
        <p:spPr>
          <a:xfrm>
            <a:off x="4655840" y="836712"/>
            <a:ext cx="2510624"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Cities as planners</a:t>
            </a:r>
            <a:endParaRPr lang="en-AU" sz="2400" b="1"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2982BA9B-0F58-4BA6-B0CC-98E5BE153A9B}"/>
              </a:ext>
            </a:extLst>
          </p:cNvPr>
          <p:cNvPicPr>
            <a:picLocks noChangeAspect="1"/>
          </p:cNvPicPr>
          <p:nvPr/>
        </p:nvPicPr>
        <p:blipFill>
          <a:blip r:embed="rId2"/>
          <a:stretch>
            <a:fillRect/>
          </a:stretch>
        </p:blipFill>
        <p:spPr>
          <a:xfrm>
            <a:off x="839416" y="1556792"/>
            <a:ext cx="3245571" cy="3960440"/>
          </a:xfrm>
          <a:prstGeom prst="rect">
            <a:avLst/>
          </a:prstGeom>
        </p:spPr>
      </p:pic>
      <p:pic>
        <p:nvPicPr>
          <p:cNvPr id="9" name="Image 8">
            <a:extLst>
              <a:ext uri="{FF2B5EF4-FFF2-40B4-BE49-F238E27FC236}">
                <a16:creationId xmlns:a16="http://schemas.microsoft.com/office/drawing/2014/main" id="{CF166F39-0CD1-4BFA-A0E4-F4960A6B2BF8}"/>
              </a:ext>
            </a:extLst>
          </p:cNvPr>
          <p:cNvPicPr>
            <a:picLocks noChangeAspect="1"/>
          </p:cNvPicPr>
          <p:nvPr/>
        </p:nvPicPr>
        <p:blipFill>
          <a:blip r:embed="rId3"/>
          <a:stretch>
            <a:fillRect/>
          </a:stretch>
        </p:blipFill>
        <p:spPr>
          <a:xfrm>
            <a:off x="4557192" y="1826023"/>
            <a:ext cx="3221629" cy="1898364"/>
          </a:xfrm>
          <a:prstGeom prst="rect">
            <a:avLst/>
          </a:prstGeom>
        </p:spPr>
      </p:pic>
      <p:pic>
        <p:nvPicPr>
          <p:cNvPr id="11" name="Image 10">
            <a:extLst>
              <a:ext uri="{FF2B5EF4-FFF2-40B4-BE49-F238E27FC236}">
                <a16:creationId xmlns:a16="http://schemas.microsoft.com/office/drawing/2014/main" id="{A7AA83E0-CF4E-4108-8BC2-83C24F914536}"/>
              </a:ext>
            </a:extLst>
          </p:cNvPr>
          <p:cNvPicPr>
            <a:picLocks noChangeAspect="1"/>
          </p:cNvPicPr>
          <p:nvPr/>
        </p:nvPicPr>
        <p:blipFill>
          <a:blip r:embed="rId4"/>
          <a:stretch>
            <a:fillRect/>
          </a:stretch>
        </p:blipFill>
        <p:spPr>
          <a:xfrm>
            <a:off x="5231904" y="3631005"/>
            <a:ext cx="1584175" cy="1735547"/>
          </a:xfrm>
          <a:prstGeom prst="rect">
            <a:avLst/>
          </a:prstGeom>
        </p:spPr>
      </p:pic>
      <p:sp>
        <p:nvSpPr>
          <p:cNvPr id="13" name="ZoneTexte 12">
            <a:extLst>
              <a:ext uri="{FF2B5EF4-FFF2-40B4-BE49-F238E27FC236}">
                <a16:creationId xmlns:a16="http://schemas.microsoft.com/office/drawing/2014/main" id="{EB2A92AA-61D5-46E4-B298-C275A7752F2F}"/>
              </a:ext>
            </a:extLst>
          </p:cNvPr>
          <p:cNvSpPr txBox="1"/>
          <p:nvPr/>
        </p:nvSpPr>
        <p:spPr>
          <a:xfrm>
            <a:off x="515254" y="5661248"/>
            <a:ext cx="3569733" cy="369332"/>
          </a:xfrm>
          <a:prstGeom prst="rect">
            <a:avLst/>
          </a:prstGeom>
          <a:noFill/>
        </p:spPr>
        <p:txBody>
          <a:bodyPr wrap="square">
            <a:spAutoFit/>
          </a:bodyPr>
          <a:lstStyle/>
          <a:p>
            <a:r>
              <a:rPr lang="en-US" sz="1800" b="0" i="0" u="none" strike="noStrike" baseline="0" dirty="0">
                <a:latin typeface="Calibri" panose="020F0502020204030204" pitchFamily="34" charset="0"/>
              </a:rPr>
              <a:t>Land planning as first planning area</a:t>
            </a:r>
            <a:endParaRPr lang="fr-CH" dirty="0"/>
          </a:p>
        </p:txBody>
      </p:sp>
      <p:sp>
        <p:nvSpPr>
          <p:cNvPr id="14" name="ZoneTexte 13">
            <a:extLst>
              <a:ext uri="{FF2B5EF4-FFF2-40B4-BE49-F238E27FC236}">
                <a16:creationId xmlns:a16="http://schemas.microsoft.com/office/drawing/2014/main" id="{FB53AD2B-DC65-43E8-926F-AFE96B45C10A}"/>
              </a:ext>
            </a:extLst>
          </p:cNvPr>
          <p:cNvSpPr txBox="1"/>
          <p:nvPr/>
        </p:nvSpPr>
        <p:spPr>
          <a:xfrm>
            <a:off x="4383139" y="5651956"/>
            <a:ext cx="2936997" cy="369332"/>
          </a:xfrm>
          <a:prstGeom prst="rect">
            <a:avLst/>
          </a:prstGeom>
          <a:noFill/>
        </p:spPr>
        <p:txBody>
          <a:bodyPr wrap="square">
            <a:spAutoFit/>
          </a:bodyPr>
          <a:lstStyle/>
          <a:p>
            <a:r>
              <a:rPr lang="en-US" sz="1800" b="0" i="0" u="none" strike="noStrike" baseline="0" dirty="0">
                <a:latin typeface="Calibri" panose="020F0502020204030204" pitchFamily="34" charset="0"/>
              </a:rPr>
              <a:t>19</a:t>
            </a:r>
            <a:r>
              <a:rPr lang="en-US" sz="1800" b="0" i="0" u="none" strike="noStrike" baseline="30000" dirty="0">
                <a:latin typeface="Calibri" panose="020F0502020204030204" pitchFamily="34" charset="0"/>
              </a:rPr>
              <a:t>th</a:t>
            </a:r>
            <a:r>
              <a:rPr lang="en-US" sz="1800" b="0" i="0" u="none" strike="noStrike" baseline="0" dirty="0">
                <a:latin typeface="Calibri" panose="020F0502020204030204" pitchFamily="34" charset="0"/>
              </a:rPr>
              <a:t> &amp; 20</a:t>
            </a:r>
            <a:r>
              <a:rPr lang="en-US" sz="1800" b="0" i="0" u="none" strike="noStrike" baseline="30000" dirty="0">
                <a:latin typeface="Calibri" panose="020F0502020204030204" pitchFamily="34" charset="0"/>
              </a:rPr>
              <a:t>th</a:t>
            </a:r>
            <a:r>
              <a:rPr lang="en-US" sz="1800" b="0" i="0" u="none" strike="noStrike" baseline="0" dirty="0">
                <a:latin typeface="Calibri" panose="020F0502020204030204" pitchFamily="34" charset="0"/>
              </a:rPr>
              <a:t> century zoning</a:t>
            </a:r>
            <a:endParaRPr lang="fr-CH" dirty="0"/>
          </a:p>
        </p:txBody>
      </p:sp>
      <p:sp>
        <p:nvSpPr>
          <p:cNvPr id="17" name="ZoneTexte 16">
            <a:extLst>
              <a:ext uri="{FF2B5EF4-FFF2-40B4-BE49-F238E27FC236}">
                <a16:creationId xmlns:a16="http://schemas.microsoft.com/office/drawing/2014/main" id="{D2C4182C-A1D5-40B9-BAA2-C41FB9107DAE}"/>
              </a:ext>
            </a:extLst>
          </p:cNvPr>
          <p:cNvSpPr txBox="1"/>
          <p:nvPr/>
        </p:nvSpPr>
        <p:spPr>
          <a:xfrm>
            <a:off x="7962996" y="4917067"/>
            <a:ext cx="4032448" cy="1200329"/>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Since 1950s: HOPSCA (Hotel, Office, Parking, Shopping Mall, Convention &amp; Apartment) is a modern development concept of “Integrated City Within City”. </a:t>
            </a:r>
            <a:endParaRPr lang="fr-CH" dirty="0">
              <a:latin typeface="Calibri" panose="020F0502020204030204" pitchFamily="34" charset="0"/>
              <a:cs typeface="Calibri" panose="020F0502020204030204" pitchFamily="34" charset="0"/>
            </a:endParaRPr>
          </a:p>
        </p:txBody>
      </p:sp>
      <p:pic>
        <p:nvPicPr>
          <p:cNvPr id="18" name="Image 17">
            <a:extLst>
              <a:ext uri="{FF2B5EF4-FFF2-40B4-BE49-F238E27FC236}">
                <a16:creationId xmlns:a16="http://schemas.microsoft.com/office/drawing/2014/main" id="{0B848892-7A3A-4DF6-93BD-EFF4DE779741}"/>
              </a:ext>
            </a:extLst>
          </p:cNvPr>
          <p:cNvPicPr>
            <a:picLocks noChangeAspect="1"/>
          </p:cNvPicPr>
          <p:nvPr/>
        </p:nvPicPr>
        <p:blipFill>
          <a:blip r:embed="rId5"/>
          <a:stretch>
            <a:fillRect/>
          </a:stretch>
        </p:blipFill>
        <p:spPr>
          <a:xfrm>
            <a:off x="8688289" y="1826023"/>
            <a:ext cx="2172260" cy="2983450"/>
          </a:xfrm>
          <a:prstGeom prst="rect">
            <a:avLst/>
          </a:prstGeom>
        </p:spPr>
      </p:pic>
    </p:spTree>
    <p:extLst>
      <p:ext uri="{BB962C8B-B14F-4D97-AF65-F5344CB8AC3E}">
        <p14:creationId xmlns:p14="http://schemas.microsoft.com/office/powerpoint/2010/main" val="1182364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4E12BCE-A903-41CB-A263-A5D0816F5308}"/>
              </a:ext>
            </a:extLst>
          </p:cNvPr>
          <p:cNvSpPr txBox="1"/>
          <p:nvPr/>
        </p:nvSpPr>
        <p:spPr>
          <a:xfrm>
            <a:off x="3647728" y="836712"/>
            <a:ext cx="4563301"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Cities as infrastructure operators</a:t>
            </a:r>
            <a:endParaRPr lang="en-AU" sz="2400" b="1"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6F182204-A2E6-4C2B-96AD-A1F08A6BDD4B}"/>
              </a:ext>
            </a:extLst>
          </p:cNvPr>
          <p:cNvPicPr>
            <a:picLocks noChangeAspect="1"/>
          </p:cNvPicPr>
          <p:nvPr/>
        </p:nvPicPr>
        <p:blipFill>
          <a:blip r:embed="rId2"/>
          <a:stretch>
            <a:fillRect/>
          </a:stretch>
        </p:blipFill>
        <p:spPr>
          <a:xfrm>
            <a:off x="191344" y="1548602"/>
            <a:ext cx="5328592" cy="4575515"/>
          </a:xfrm>
          <a:prstGeom prst="rect">
            <a:avLst/>
          </a:prstGeom>
        </p:spPr>
      </p:pic>
      <p:sp>
        <p:nvSpPr>
          <p:cNvPr id="6" name="ZoneTexte 5">
            <a:extLst>
              <a:ext uri="{FF2B5EF4-FFF2-40B4-BE49-F238E27FC236}">
                <a16:creationId xmlns:a16="http://schemas.microsoft.com/office/drawing/2014/main" id="{F257F7A0-66FE-47B3-B0EB-CA87C59C33A7}"/>
              </a:ext>
            </a:extLst>
          </p:cNvPr>
          <p:cNvSpPr txBox="1"/>
          <p:nvPr/>
        </p:nvSpPr>
        <p:spPr>
          <a:xfrm>
            <a:off x="5519936" y="1599802"/>
            <a:ext cx="6672064" cy="4524315"/>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Insufficiencies of HOPSCA concept:</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Not yet including some essential urban infrastructures:</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Universities + Science/Technology Parks, incubators for SMEs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Hi-tech industries: Pharmaceuticals, computer, electronic and optical products);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Possibly Medium Tech industries: Other transport equipment, motor vehicles, trailers, semi-trailers, machinery, chemicals, electrical equipment)</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Missing connection to transit systems</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algn="l"/>
            <a:r>
              <a:rPr lang="en-US" dirty="0">
                <a:latin typeface="Calibri" panose="020F0502020204030204" pitchFamily="34" charset="0"/>
                <a:cs typeface="Calibri" panose="020F0502020204030204" pitchFamily="34" charset="0"/>
              </a:rPr>
              <a:t>Not providing for a certain percentage of affordable housing, see UN Habitat Principles of Sustainable </a:t>
            </a:r>
            <a:r>
              <a:rPr lang="en-CH" dirty="0">
                <a:latin typeface="Calibri" panose="020F0502020204030204" pitchFamily="34" charset="0"/>
                <a:cs typeface="Calibri" panose="020F0502020204030204" pitchFamily="34" charset="0"/>
              </a:rPr>
              <a:t>neighbourhood </a:t>
            </a:r>
            <a:r>
              <a:rPr lang="en-US" dirty="0">
                <a:latin typeface="Calibri" panose="020F0502020204030204" pitchFamily="34" charset="0"/>
                <a:cs typeface="Calibri" panose="020F0502020204030204" pitchFamily="34" charset="0"/>
              </a:rPr>
              <a:t>planning, </a:t>
            </a:r>
          </a:p>
          <a:p>
            <a:pPr algn="l"/>
            <a:r>
              <a:rPr lang="fr-CH" sz="1800" b="0" i="0" u="none" strike="noStrike" baseline="0" dirty="0">
                <a:solidFill>
                  <a:srgbClr val="0563C2"/>
                </a:solidFill>
                <a:latin typeface="CIDFont+F2"/>
              </a:rPr>
              <a:t>https://unhabitat.org/a-new-strategy-of-sustainableneighbourhood-</a:t>
            </a:r>
          </a:p>
          <a:p>
            <a:pPr algn="l"/>
            <a:r>
              <a:rPr lang="fr-CH" sz="1800" b="0" i="0" u="none" strike="noStrike" baseline="0" dirty="0">
                <a:solidFill>
                  <a:srgbClr val="0563C2"/>
                </a:solidFill>
                <a:latin typeface="CIDFont+F2"/>
              </a:rPr>
              <a:t>planning-five-</a:t>
            </a:r>
            <a:r>
              <a:rPr lang="en-CH" sz="1800" b="0" i="0" u="none" strike="noStrike" baseline="0" dirty="0">
                <a:solidFill>
                  <a:srgbClr val="0563C2"/>
                </a:solidFill>
                <a:latin typeface="CIDFont+F2"/>
              </a:rPr>
              <a:t>principles</a:t>
            </a:r>
            <a:r>
              <a:rPr lang="en-US"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5016763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FA1926BF-A3A8-4B5F-BAE3-9AA39602D262}"/>
              </a:ext>
            </a:extLst>
          </p:cNvPr>
          <p:cNvSpPr txBox="1"/>
          <p:nvPr/>
        </p:nvSpPr>
        <p:spPr>
          <a:xfrm>
            <a:off x="1946002" y="797802"/>
            <a:ext cx="8631746" cy="461665"/>
          </a:xfrm>
          <a:prstGeom prst="rect">
            <a:avLst/>
          </a:prstGeom>
          <a:noFill/>
        </p:spPr>
        <p:txBody>
          <a:bodyPr wrap="square" rtlCol="0">
            <a:spAutoFit/>
          </a:bodyPr>
          <a:lstStyle/>
          <a:p>
            <a:r>
              <a:rPr lang="en-US" altLang="zh-CN" sz="2400" b="1" dirty="0">
                <a:latin typeface="Times New Roman" panose="02020603050405020304" pitchFamily="18" charset="0"/>
                <a:cs typeface="Times New Roman" panose="02020603050405020304" pitchFamily="18" charset="0"/>
              </a:rPr>
              <a:t>Infrastructures as </a:t>
            </a:r>
            <a:r>
              <a:rPr lang="rm-CH" altLang="zh-CN" sz="2400" b="1" dirty="0">
                <a:latin typeface="Times New Roman" panose="02020603050405020304" pitchFamily="18" charset="0"/>
                <a:cs typeface="Times New Roman" panose="02020603050405020304" pitchFamily="18" charset="0"/>
              </a:rPr>
              <a:t>Creators and Users of New Smart Processes</a:t>
            </a:r>
            <a:endParaRPr lang="en-AU" sz="2400" b="1" dirty="0">
              <a:latin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EC76ADD0-BB1F-4376-BDEF-52FD8ABB9694}"/>
              </a:ext>
            </a:extLst>
          </p:cNvPr>
          <p:cNvSpPr/>
          <p:nvPr/>
        </p:nvSpPr>
        <p:spPr>
          <a:xfrm rot="16200000">
            <a:off x="-20007" y="3820316"/>
            <a:ext cx="2093217" cy="2582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m-CH" sz="1200" dirty="0"/>
              <a:t>Data Source</a:t>
            </a:r>
            <a:endParaRPr lang="fr-BE" sz="1200" dirty="0"/>
          </a:p>
        </p:txBody>
      </p:sp>
      <p:sp>
        <p:nvSpPr>
          <p:cNvPr id="20" name="Rectangle 19">
            <a:extLst>
              <a:ext uri="{FF2B5EF4-FFF2-40B4-BE49-F238E27FC236}">
                <a16:creationId xmlns:a16="http://schemas.microsoft.com/office/drawing/2014/main" id="{7C3BAB18-44A4-48A7-B5E8-0CB9479DD571}"/>
              </a:ext>
            </a:extLst>
          </p:cNvPr>
          <p:cNvSpPr/>
          <p:nvPr/>
        </p:nvSpPr>
        <p:spPr>
          <a:xfrm rot="16200000">
            <a:off x="608976" y="5180593"/>
            <a:ext cx="2093217" cy="2582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m-CH" sz="1200" dirty="0"/>
              <a:t>Citizens and visitors</a:t>
            </a:r>
            <a:endParaRPr lang="fr-BE" sz="1200" dirty="0"/>
          </a:p>
        </p:txBody>
      </p:sp>
      <p:sp>
        <p:nvSpPr>
          <p:cNvPr id="21" name="Rectangle 20">
            <a:extLst>
              <a:ext uri="{FF2B5EF4-FFF2-40B4-BE49-F238E27FC236}">
                <a16:creationId xmlns:a16="http://schemas.microsoft.com/office/drawing/2014/main" id="{82076626-3A52-4088-9C21-1FCA16C6E8DC}"/>
              </a:ext>
            </a:extLst>
          </p:cNvPr>
          <p:cNvSpPr/>
          <p:nvPr/>
        </p:nvSpPr>
        <p:spPr>
          <a:xfrm>
            <a:off x="2165827" y="1597814"/>
            <a:ext cx="2493747" cy="2478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m-CH" sz="1200" dirty="0"/>
              <a:t>Local companies and government</a:t>
            </a:r>
            <a:endParaRPr lang="fr-BE" sz="1200" dirty="0"/>
          </a:p>
        </p:txBody>
      </p:sp>
      <p:sp>
        <p:nvSpPr>
          <p:cNvPr id="22" name="Rectangle 21">
            <a:extLst>
              <a:ext uri="{FF2B5EF4-FFF2-40B4-BE49-F238E27FC236}">
                <a16:creationId xmlns:a16="http://schemas.microsoft.com/office/drawing/2014/main" id="{C29B3408-A539-4757-9673-E32CA0ADD8F0}"/>
              </a:ext>
            </a:extLst>
          </p:cNvPr>
          <p:cNvSpPr/>
          <p:nvPr/>
        </p:nvSpPr>
        <p:spPr>
          <a:xfrm>
            <a:off x="3822132" y="1239085"/>
            <a:ext cx="2093217" cy="2582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m-CH" sz="1200" dirty="0"/>
              <a:t>Data Users</a:t>
            </a:r>
            <a:endParaRPr lang="fr-BE" sz="1200" dirty="0"/>
          </a:p>
        </p:txBody>
      </p:sp>
      <p:pic>
        <p:nvPicPr>
          <p:cNvPr id="23" name="Image 22">
            <a:extLst>
              <a:ext uri="{FF2B5EF4-FFF2-40B4-BE49-F238E27FC236}">
                <a16:creationId xmlns:a16="http://schemas.microsoft.com/office/drawing/2014/main" id="{E1A35A47-8DD2-412C-AC87-A4DCBD717032}"/>
              </a:ext>
            </a:extLst>
          </p:cNvPr>
          <p:cNvPicPr>
            <a:picLocks noChangeAspect="1"/>
          </p:cNvPicPr>
          <p:nvPr/>
        </p:nvPicPr>
        <p:blipFill>
          <a:blip r:embed="rId2"/>
          <a:stretch>
            <a:fillRect/>
          </a:stretch>
        </p:blipFill>
        <p:spPr>
          <a:xfrm>
            <a:off x="1947178" y="1909212"/>
            <a:ext cx="2921563" cy="2253777"/>
          </a:xfrm>
          <a:prstGeom prst="rect">
            <a:avLst/>
          </a:prstGeom>
        </p:spPr>
      </p:pic>
      <p:sp>
        <p:nvSpPr>
          <p:cNvPr id="24" name="Rectangle 23">
            <a:extLst>
              <a:ext uri="{FF2B5EF4-FFF2-40B4-BE49-F238E27FC236}">
                <a16:creationId xmlns:a16="http://schemas.microsoft.com/office/drawing/2014/main" id="{6A3B56EF-47B0-405F-8AF7-063C4ACDC074}"/>
              </a:ext>
            </a:extLst>
          </p:cNvPr>
          <p:cNvSpPr/>
          <p:nvPr/>
        </p:nvSpPr>
        <p:spPr>
          <a:xfrm rot="16200000">
            <a:off x="413915" y="2845314"/>
            <a:ext cx="2493747" cy="24788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m-CH" sz="1200" dirty="0"/>
              <a:t>Local companies and government</a:t>
            </a:r>
            <a:endParaRPr lang="fr-BE" sz="1200" dirty="0"/>
          </a:p>
        </p:txBody>
      </p:sp>
      <p:sp>
        <p:nvSpPr>
          <p:cNvPr id="25" name="Rectangle 24">
            <a:extLst>
              <a:ext uri="{FF2B5EF4-FFF2-40B4-BE49-F238E27FC236}">
                <a16:creationId xmlns:a16="http://schemas.microsoft.com/office/drawing/2014/main" id="{51B475C0-ED71-423B-A60A-358B6F59306D}"/>
              </a:ext>
            </a:extLst>
          </p:cNvPr>
          <p:cNvSpPr/>
          <p:nvPr/>
        </p:nvSpPr>
        <p:spPr>
          <a:xfrm>
            <a:off x="5289821" y="1587405"/>
            <a:ext cx="2093217" cy="25829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rm-CH" sz="1200" dirty="0"/>
              <a:t>Citizens and visitors</a:t>
            </a:r>
            <a:endParaRPr lang="fr-BE" sz="1200" dirty="0"/>
          </a:p>
        </p:txBody>
      </p:sp>
      <p:pic>
        <p:nvPicPr>
          <p:cNvPr id="26" name="Image 25">
            <a:extLst>
              <a:ext uri="{FF2B5EF4-FFF2-40B4-BE49-F238E27FC236}">
                <a16:creationId xmlns:a16="http://schemas.microsoft.com/office/drawing/2014/main" id="{3297EFA2-357A-4BE3-8B4C-252FD8022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741" y="1853599"/>
            <a:ext cx="2935379" cy="2309390"/>
          </a:xfrm>
          <a:prstGeom prst="rect">
            <a:avLst/>
          </a:prstGeom>
        </p:spPr>
      </p:pic>
      <p:pic>
        <p:nvPicPr>
          <p:cNvPr id="27" name="Image 26">
            <a:extLst>
              <a:ext uri="{FF2B5EF4-FFF2-40B4-BE49-F238E27FC236}">
                <a16:creationId xmlns:a16="http://schemas.microsoft.com/office/drawing/2014/main" id="{D2FFF40B-D562-44F2-A9B4-231CE3CBF941}"/>
              </a:ext>
            </a:extLst>
          </p:cNvPr>
          <p:cNvPicPr>
            <a:picLocks noChangeAspect="1"/>
          </p:cNvPicPr>
          <p:nvPr/>
        </p:nvPicPr>
        <p:blipFill>
          <a:blip r:embed="rId4"/>
          <a:stretch>
            <a:fillRect/>
          </a:stretch>
        </p:blipFill>
        <p:spPr>
          <a:xfrm>
            <a:off x="1976046" y="4043865"/>
            <a:ext cx="2927977" cy="2309390"/>
          </a:xfrm>
          <a:prstGeom prst="rect">
            <a:avLst/>
          </a:prstGeom>
        </p:spPr>
      </p:pic>
      <p:pic>
        <p:nvPicPr>
          <p:cNvPr id="28" name="Image 27">
            <a:extLst>
              <a:ext uri="{FF2B5EF4-FFF2-40B4-BE49-F238E27FC236}">
                <a16:creationId xmlns:a16="http://schemas.microsoft.com/office/drawing/2014/main" id="{1A73255D-0372-44AE-8D35-D380ABAA6729}"/>
              </a:ext>
            </a:extLst>
          </p:cNvPr>
          <p:cNvPicPr>
            <a:picLocks noChangeAspect="1"/>
          </p:cNvPicPr>
          <p:nvPr/>
        </p:nvPicPr>
        <p:blipFill>
          <a:blip r:embed="rId5"/>
          <a:stretch>
            <a:fillRect/>
          </a:stretch>
        </p:blipFill>
        <p:spPr>
          <a:xfrm>
            <a:off x="4833459" y="4094439"/>
            <a:ext cx="2956845" cy="2309390"/>
          </a:xfrm>
          <a:prstGeom prst="rect">
            <a:avLst/>
          </a:prstGeom>
        </p:spPr>
      </p:pic>
      <p:sp>
        <p:nvSpPr>
          <p:cNvPr id="29" name="ZoneTexte 28">
            <a:extLst>
              <a:ext uri="{FF2B5EF4-FFF2-40B4-BE49-F238E27FC236}">
                <a16:creationId xmlns:a16="http://schemas.microsoft.com/office/drawing/2014/main" id="{54D7458B-FC0A-4EDB-A2A8-77B8B1D716CB}"/>
              </a:ext>
            </a:extLst>
          </p:cNvPr>
          <p:cNvSpPr txBox="1"/>
          <p:nvPr/>
        </p:nvSpPr>
        <p:spPr>
          <a:xfrm>
            <a:off x="8233147" y="1830816"/>
            <a:ext cx="3586051" cy="2862322"/>
          </a:xfrm>
          <a:prstGeom prst="rect">
            <a:avLst/>
          </a:prstGeom>
          <a:noFill/>
        </p:spPr>
        <p:txBody>
          <a:bodyPr wrap="square">
            <a:spAutoFit/>
          </a:bodyPr>
          <a:lstStyle/>
          <a:p>
            <a:r>
              <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rPr>
              <a:t>Four reference cases BG2BG, BG2C, C2BG, C2C, depending on data source and data users</a:t>
            </a:r>
          </a:p>
          <a:p>
            <a:endPar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r>
              <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rPr>
              <a:t>Relevant for </a:t>
            </a:r>
            <a:r>
              <a:rPr lang="en-AU" b="1" dirty="0">
                <a:solidFill>
                  <a:srgbClr val="000000"/>
                </a:solidFill>
                <a:latin typeface="Arial" panose="020B0604020202020204" pitchFamily="34" charset="0"/>
                <a:ea typeface="等线" panose="02010600030101010101" pitchFamily="2" charset="-122"/>
                <a:cs typeface="Times New Roman" panose="02020603050405020304" pitchFamily="18" charset="0"/>
              </a:rPr>
              <a:t>energy transition</a:t>
            </a:r>
            <a:r>
              <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rPr>
              <a:t>: e.g. Smart energy management, smart waste pickup, midnight bus service routing</a:t>
            </a:r>
          </a:p>
          <a:p>
            <a:endPar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endPar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p:txBody>
      </p:sp>
      <p:sp>
        <p:nvSpPr>
          <p:cNvPr id="30" name="ZoneTexte 29">
            <a:extLst>
              <a:ext uri="{FF2B5EF4-FFF2-40B4-BE49-F238E27FC236}">
                <a16:creationId xmlns:a16="http://schemas.microsoft.com/office/drawing/2014/main" id="{B15B42B2-DB73-4034-8AA6-7B7AC571A45D}"/>
              </a:ext>
            </a:extLst>
          </p:cNvPr>
          <p:cNvSpPr txBox="1"/>
          <p:nvPr/>
        </p:nvSpPr>
        <p:spPr>
          <a:xfrm>
            <a:off x="3052561" y="2930679"/>
            <a:ext cx="995883" cy="369332"/>
          </a:xfrm>
          <a:prstGeom prst="rect">
            <a:avLst/>
          </a:prstGeom>
          <a:noFill/>
        </p:spPr>
        <p:txBody>
          <a:bodyPr wrap="square">
            <a:spAutoFit/>
          </a:bodyPr>
          <a:lstStyle/>
          <a:p>
            <a:r>
              <a:rPr lang="en-AU" b="1" dirty="0">
                <a:solidFill>
                  <a:srgbClr val="000000"/>
                </a:solidFill>
                <a:latin typeface="Arial" panose="020B0604020202020204" pitchFamily="34" charset="0"/>
                <a:ea typeface="等线" panose="02010600030101010101" pitchFamily="2" charset="-122"/>
                <a:cs typeface="Times New Roman" panose="02020603050405020304" pitchFamily="18" charset="0"/>
              </a:rPr>
              <a:t>BG2BG</a:t>
            </a:r>
          </a:p>
        </p:txBody>
      </p:sp>
      <p:sp>
        <p:nvSpPr>
          <p:cNvPr id="31" name="ZoneTexte 30">
            <a:extLst>
              <a:ext uri="{FF2B5EF4-FFF2-40B4-BE49-F238E27FC236}">
                <a16:creationId xmlns:a16="http://schemas.microsoft.com/office/drawing/2014/main" id="{E7BAC027-50B2-4F70-BD4E-62A303525D88}"/>
              </a:ext>
            </a:extLst>
          </p:cNvPr>
          <p:cNvSpPr txBox="1"/>
          <p:nvPr/>
        </p:nvSpPr>
        <p:spPr>
          <a:xfrm>
            <a:off x="6802063" y="2463097"/>
            <a:ext cx="819953" cy="369332"/>
          </a:xfrm>
          <a:prstGeom prst="rect">
            <a:avLst/>
          </a:prstGeom>
          <a:noFill/>
        </p:spPr>
        <p:txBody>
          <a:bodyPr wrap="square">
            <a:spAutoFit/>
          </a:bodyPr>
          <a:lstStyle/>
          <a:p>
            <a:r>
              <a:rPr lang="en-AU" b="1" dirty="0">
                <a:solidFill>
                  <a:srgbClr val="000000"/>
                </a:solidFill>
                <a:latin typeface="Arial" panose="020B0604020202020204" pitchFamily="34" charset="0"/>
                <a:ea typeface="等线" panose="02010600030101010101" pitchFamily="2" charset="-122"/>
                <a:cs typeface="Times New Roman" panose="02020603050405020304" pitchFamily="18" charset="0"/>
              </a:rPr>
              <a:t>BG2C</a:t>
            </a:r>
          </a:p>
        </p:txBody>
      </p:sp>
      <p:sp>
        <p:nvSpPr>
          <p:cNvPr id="32" name="ZoneTexte 31">
            <a:extLst>
              <a:ext uri="{FF2B5EF4-FFF2-40B4-BE49-F238E27FC236}">
                <a16:creationId xmlns:a16="http://schemas.microsoft.com/office/drawing/2014/main" id="{276F9BDA-2AD3-476D-A25C-8E78E02072D3}"/>
              </a:ext>
            </a:extLst>
          </p:cNvPr>
          <p:cNvSpPr txBox="1"/>
          <p:nvPr/>
        </p:nvSpPr>
        <p:spPr>
          <a:xfrm>
            <a:off x="3130384" y="5013894"/>
            <a:ext cx="918060" cy="369332"/>
          </a:xfrm>
          <a:prstGeom prst="rect">
            <a:avLst/>
          </a:prstGeom>
          <a:noFill/>
        </p:spPr>
        <p:txBody>
          <a:bodyPr wrap="square">
            <a:spAutoFit/>
          </a:bodyPr>
          <a:lstStyle/>
          <a:p>
            <a:r>
              <a:rPr lang="en-AU" b="1" dirty="0">
                <a:solidFill>
                  <a:srgbClr val="000000"/>
                </a:solidFill>
                <a:latin typeface="Arial" panose="020B0604020202020204" pitchFamily="34" charset="0"/>
                <a:ea typeface="等线" panose="02010600030101010101" pitchFamily="2" charset="-122"/>
                <a:cs typeface="Times New Roman" panose="02020603050405020304" pitchFamily="18" charset="0"/>
              </a:rPr>
              <a:t>C2BG</a:t>
            </a:r>
          </a:p>
        </p:txBody>
      </p:sp>
      <p:sp>
        <p:nvSpPr>
          <p:cNvPr id="33" name="ZoneTexte 32">
            <a:extLst>
              <a:ext uri="{FF2B5EF4-FFF2-40B4-BE49-F238E27FC236}">
                <a16:creationId xmlns:a16="http://schemas.microsoft.com/office/drawing/2014/main" id="{748999F9-06A8-4660-B49E-FE34B9EF0FBE}"/>
              </a:ext>
            </a:extLst>
          </p:cNvPr>
          <p:cNvSpPr txBox="1"/>
          <p:nvPr/>
        </p:nvSpPr>
        <p:spPr>
          <a:xfrm>
            <a:off x="6948680" y="5013894"/>
            <a:ext cx="812756" cy="369332"/>
          </a:xfrm>
          <a:prstGeom prst="rect">
            <a:avLst/>
          </a:prstGeom>
          <a:noFill/>
        </p:spPr>
        <p:txBody>
          <a:bodyPr wrap="square">
            <a:spAutoFit/>
          </a:bodyPr>
          <a:lstStyle/>
          <a:p>
            <a:r>
              <a:rPr lang="en-AU" b="1" dirty="0">
                <a:solidFill>
                  <a:srgbClr val="000000"/>
                </a:solidFill>
                <a:latin typeface="Arial" panose="020B0604020202020204" pitchFamily="34" charset="0"/>
                <a:ea typeface="等线" panose="02010600030101010101" pitchFamily="2" charset="-122"/>
                <a:cs typeface="Times New Roman" panose="02020603050405020304" pitchFamily="18" charset="0"/>
              </a:rPr>
              <a:t>C2C</a:t>
            </a:r>
            <a:endParaRPr lang="en-CH" b="1" dirty="0"/>
          </a:p>
        </p:txBody>
      </p:sp>
      <p:sp>
        <p:nvSpPr>
          <p:cNvPr id="35" name="ZoneTexte 34">
            <a:extLst>
              <a:ext uri="{FF2B5EF4-FFF2-40B4-BE49-F238E27FC236}">
                <a16:creationId xmlns:a16="http://schemas.microsoft.com/office/drawing/2014/main" id="{12B0D207-A766-416F-BDFC-8D70ED621EEC}"/>
              </a:ext>
            </a:extLst>
          </p:cNvPr>
          <p:cNvSpPr txBox="1"/>
          <p:nvPr/>
        </p:nvSpPr>
        <p:spPr>
          <a:xfrm>
            <a:off x="7952749" y="5227379"/>
            <a:ext cx="3832643" cy="923330"/>
          </a:xfrm>
          <a:prstGeom prst="rect">
            <a:avLst/>
          </a:prstGeom>
          <a:noFill/>
        </p:spPr>
        <p:txBody>
          <a:bodyPr wrap="square">
            <a:spAutoFit/>
          </a:bodyPr>
          <a:lstStyle/>
          <a:p>
            <a:r>
              <a:rPr lang="en-US" dirty="0" err="1"/>
              <a:t>Chiehyeon</a:t>
            </a:r>
            <a:r>
              <a:rPr lang="en-US" dirty="0"/>
              <a:t> Lim and others: </a:t>
            </a:r>
            <a:r>
              <a:rPr lang="en-US" dirty="0">
                <a:hlinkClick r:id="rId6"/>
              </a:rPr>
              <a:t>https://doi.org/10.1016/j.cities.2018.04.011</a:t>
            </a:r>
            <a:r>
              <a:rPr lang="en-US" dirty="0"/>
              <a:t>   </a:t>
            </a:r>
          </a:p>
        </p:txBody>
      </p:sp>
    </p:spTree>
    <p:extLst>
      <p:ext uri="{BB962C8B-B14F-4D97-AF65-F5344CB8AC3E}">
        <p14:creationId xmlns:p14="http://schemas.microsoft.com/office/powerpoint/2010/main" val="2425285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a:extLst>
              <a:ext uri="{FF2B5EF4-FFF2-40B4-BE49-F238E27FC236}">
                <a16:creationId xmlns:a16="http://schemas.microsoft.com/office/drawing/2014/main" id="{F30CCF37-C221-48FF-9EA5-E91749CA0780}"/>
              </a:ext>
            </a:extLst>
          </p:cNvPr>
          <p:cNvSpPr>
            <a:spLocks noGrp="1"/>
          </p:cNvSpPr>
          <p:nvPr/>
        </p:nvSpPr>
        <p:spPr>
          <a:xfrm>
            <a:off x="9059024" y="4145459"/>
            <a:ext cx="2844800" cy="1867816"/>
          </a:xfrm>
          <a:prstGeom prst="rect">
            <a:avLst/>
          </a:prstGeom>
          <a:solidFill>
            <a:schemeClr val="accent1"/>
          </a:solidFill>
          <a:effectLst>
            <a:outerShdw blurRad="63500" sx="102000" sy="102000" algn="ctr" rotWithShape="0">
              <a:prstClr val="black">
                <a:alpha val="40000"/>
              </a:prstClr>
            </a:outerShdw>
          </a:effectLst>
        </p:spPr>
        <p:txBody>
          <a:bodyPr wrap="none">
            <a:noAutofit/>
          </a:bodyPr>
          <a:lstStyle/>
          <a:p>
            <a:pPr algn="ctr">
              <a:lnSpc>
                <a:spcPct val="170000"/>
              </a:lnSpc>
            </a:pPr>
            <a:endParaRPr lang="zh-CN" altLang="en-US" sz="1050" b="1" dirty="0">
              <a:solidFill>
                <a:schemeClr val="bg1"/>
              </a:solidFill>
              <a:ea typeface="楷体" panose="02010609060101010101" charset="-122"/>
              <a:cs typeface="Arial Unicode MS" panose="020B0604020202020204" charset="-122"/>
            </a:endParaRPr>
          </a:p>
        </p:txBody>
      </p:sp>
      <p:sp>
        <p:nvSpPr>
          <p:cNvPr id="4" name="矩形 4">
            <a:extLst>
              <a:ext uri="{FF2B5EF4-FFF2-40B4-BE49-F238E27FC236}">
                <a16:creationId xmlns:a16="http://schemas.microsoft.com/office/drawing/2014/main" id="{35FDAEE7-2D94-4392-A9AF-D2D18C9B47D8}"/>
              </a:ext>
            </a:extLst>
          </p:cNvPr>
          <p:cNvSpPr/>
          <p:nvPr/>
        </p:nvSpPr>
        <p:spPr>
          <a:xfrm>
            <a:off x="2999656" y="904091"/>
            <a:ext cx="6480000" cy="461665"/>
          </a:xfrm>
          <a:prstGeom prst="rect">
            <a:avLst/>
          </a:prstGeom>
        </p:spPr>
        <p:txBody>
          <a:bodyPr wrap="square">
            <a:spAutoFit/>
          </a:bodyPr>
          <a:lstStyle/>
          <a:p>
            <a:pPr algn="ctr"/>
            <a:r>
              <a:rPr lang="en-AU" sz="2400" b="1" dirty="0">
                <a:latin typeface="Times New Roman" panose="02020603050405020304" pitchFamily="18" charset="0"/>
                <a:cs typeface="Times New Roman" panose="02020603050405020304" pitchFamily="18" charset="0"/>
              </a:rPr>
              <a:t>APSEC Mission</a:t>
            </a:r>
          </a:p>
        </p:txBody>
      </p:sp>
      <p:sp>
        <p:nvSpPr>
          <p:cNvPr id="5" name="内容占位符 2">
            <a:extLst>
              <a:ext uri="{FF2B5EF4-FFF2-40B4-BE49-F238E27FC236}">
                <a16:creationId xmlns:a16="http://schemas.microsoft.com/office/drawing/2014/main" id="{B74AF111-65DB-4049-99A0-300FEF2FF2FF}"/>
              </a:ext>
            </a:extLst>
          </p:cNvPr>
          <p:cNvSpPr>
            <a:spLocks noGrp="1"/>
          </p:cNvSpPr>
          <p:nvPr/>
        </p:nvSpPr>
        <p:spPr>
          <a:xfrm>
            <a:off x="3100464" y="4172352"/>
            <a:ext cx="2880000" cy="1866643"/>
          </a:xfrm>
          <a:prstGeom prst="rect">
            <a:avLst/>
          </a:prstGeom>
          <a:solidFill>
            <a:schemeClr val="accent1"/>
          </a:solidFill>
          <a:effectLst>
            <a:outerShdw blurRad="63500" sx="102000" sy="102000" algn="ctr" rotWithShape="0">
              <a:prstClr val="black">
                <a:alpha val="40000"/>
              </a:prstClr>
            </a:outerShdw>
          </a:effectLst>
        </p:spPr>
        <p:txBody>
          <a:bodyPr wrap="none">
            <a:noAutofit/>
          </a:bodyPr>
          <a:lstStyle/>
          <a:p>
            <a:pPr algn="ctr">
              <a:lnSpc>
                <a:spcPct val="170000"/>
              </a:lnSpc>
            </a:pPr>
            <a:endParaRPr lang="zh-CN" altLang="en-US" sz="2400" b="1" dirty="0">
              <a:solidFill>
                <a:schemeClr val="bg1"/>
              </a:solidFill>
              <a:ea typeface="楷体" panose="02010609060101010101" charset="-122"/>
              <a:cs typeface="Arial Unicode MS" panose="020B0604020202020204" charset="-122"/>
            </a:endParaRPr>
          </a:p>
        </p:txBody>
      </p:sp>
      <p:sp>
        <p:nvSpPr>
          <p:cNvPr id="6" name="Rectangle 5">
            <a:extLst>
              <a:ext uri="{FF2B5EF4-FFF2-40B4-BE49-F238E27FC236}">
                <a16:creationId xmlns:a16="http://schemas.microsoft.com/office/drawing/2014/main" id="{0484B117-00B4-4C9D-8446-55275FFD4AC4}"/>
              </a:ext>
            </a:extLst>
          </p:cNvPr>
          <p:cNvSpPr/>
          <p:nvPr/>
        </p:nvSpPr>
        <p:spPr>
          <a:xfrm>
            <a:off x="3100464" y="4262026"/>
            <a:ext cx="2880000" cy="1200329"/>
          </a:xfrm>
          <a:prstGeom prst="rect">
            <a:avLst/>
          </a:prstGeom>
        </p:spPr>
        <p:txBody>
          <a:bodyPr wrap="square">
            <a:spAutoFit/>
          </a:bodyPr>
          <a:lstStyle/>
          <a:p>
            <a:pPr algn="ctr"/>
            <a:r>
              <a:rPr lang="en-AU" sz="2400" dirty="0">
                <a:solidFill>
                  <a:srgbClr val="FFFF00"/>
                </a:solidFill>
                <a:latin typeface="Times New Roman" panose="02020603050405020304" pitchFamily="18" charset="0"/>
                <a:cs typeface="Times New Roman" panose="02020603050405020304" pitchFamily="18" charset="0"/>
              </a:rPr>
              <a:t>CNSC Pillar Program Cooperative Network of Sustainable Cities</a:t>
            </a:r>
          </a:p>
        </p:txBody>
      </p:sp>
      <p:sp>
        <p:nvSpPr>
          <p:cNvPr id="7" name="矩形 2">
            <a:extLst>
              <a:ext uri="{FF2B5EF4-FFF2-40B4-BE49-F238E27FC236}">
                <a16:creationId xmlns:a16="http://schemas.microsoft.com/office/drawing/2014/main" id="{7593B0CA-CC1B-4C40-A3D8-34B25E56201C}"/>
              </a:ext>
            </a:extLst>
          </p:cNvPr>
          <p:cNvSpPr/>
          <p:nvPr/>
        </p:nvSpPr>
        <p:spPr>
          <a:xfrm>
            <a:off x="9048328" y="4305599"/>
            <a:ext cx="2898396" cy="1200329"/>
          </a:xfrm>
          <a:prstGeom prst="rect">
            <a:avLst/>
          </a:prstGeom>
        </p:spPr>
        <p:txBody>
          <a:bodyPr wrap="square">
            <a:spAutoFit/>
          </a:bodyPr>
          <a:lstStyle/>
          <a:p>
            <a:pPr algn="ctr"/>
            <a:r>
              <a:rPr lang="en-GB" sz="2400" dirty="0">
                <a:solidFill>
                  <a:schemeClr val="bg1"/>
                </a:solidFill>
                <a:latin typeface="Times New Roman" panose="02020603050405020304" pitchFamily="18" charset="0"/>
                <a:cs typeface="Times New Roman" panose="02020603050405020304" pitchFamily="18" charset="0"/>
              </a:rPr>
              <a:t>Events:</a:t>
            </a:r>
          </a:p>
          <a:p>
            <a:pPr algn="ctr"/>
            <a:r>
              <a:rPr lang="en-GB" sz="2400" dirty="0">
                <a:solidFill>
                  <a:schemeClr val="bg1"/>
                </a:solidFill>
                <a:latin typeface="Times New Roman" panose="02020603050405020304" pitchFamily="18" charset="0"/>
                <a:cs typeface="Times New Roman" panose="02020603050405020304" pitchFamily="18" charset="0"/>
              </a:rPr>
              <a:t>Two Workshops</a:t>
            </a:r>
          </a:p>
          <a:p>
            <a:pPr algn="ctr"/>
            <a:r>
              <a:rPr lang="en-GB" sz="2400" dirty="0">
                <a:solidFill>
                  <a:schemeClr val="bg1"/>
                </a:solidFill>
                <a:latin typeface="Times New Roman" panose="02020603050405020304" pitchFamily="18" charset="0"/>
                <a:cs typeface="Times New Roman" panose="02020603050405020304" pitchFamily="18" charset="0"/>
              </a:rPr>
              <a:t>The Annual Forum </a:t>
            </a:r>
          </a:p>
        </p:txBody>
      </p:sp>
      <p:sp>
        <p:nvSpPr>
          <p:cNvPr id="8" name="内容占位符 2">
            <a:extLst>
              <a:ext uri="{FF2B5EF4-FFF2-40B4-BE49-F238E27FC236}">
                <a16:creationId xmlns:a16="http://schemas.microsoft.com/office/drawing/2014/main" id="{48ED30D3-7231-4D67-A677-83F777DDA0A5}"/>
              </a:ext>
            </a:extLst>
          </p:cNvPr>
          <p:cNvSpPr>
            <a:spLocks noGrp="1"/>
          </p:cNvSpPr>
          <p:nvPr/>
        </p:nvSpPr>
        <p:spPr>
          <a:xfrm>
            <a:off x="6085230" y="4172353"/>
            <a:ext cx="2844800" cy="1840922"/>
          </a:xfrm>
          <a:prstGeom prst="rect">
            <a:avLst/>
          </a:prstGeom>
          <a:solidFill>
            <a:schemeClr val="accent1"/>
          </a:solidFill>
          <a:effectLst>
            <a:outerShdw blurRad="63500" sx="102000" sy="102000" algn="ctr" rotWithShape="0">
              <a:prstClr val="black">
                <a:alpha val="40000"/>
              </a:prstClr>
            </a:outerShdw>
          </a:effectLst>
        </p:spPr>
        <p:txBody>
          <a:bodyPr wrap="none">
            <a:noAutofit/>
          </a:bodyPr>
          <a:lstStyle/>
          <a:p>
            <a:pPr algn="ctr">
              <a:lnSpc>
                <a:spcPct val="170000"/>
              </a:lnSpc>
            </a:pPr>
            <a:endParaRPr lang="zh-CN" altLang="en-US" sz="1050" b="1" dirty="0">
              <a:solidFill>
                <a:schemeClr val="bg1"/>
              </a:solidFill>
              <a:ea typeface="楷体" panose="02010609060101010101" charset="-122"/>
              <a:cs typeface="Arial Unicode MS" panose="020B0604020202020204" charset="-122"/>
            </a:endParaRPr>
          </a:p>
        </p:txBody>
      </p:sp>
      <p:sp>
        <p:nvSpPr>
          <p:cNvPr id="9" name="矩形 2">
            <a:extLst>
              <a:ext uri="{FF2B5EF4-FFF2-40B4-BE49-F238E27FC236}">
                <a16:creationId xmlns:a16="http://schemas.microsoft.com/office/drawing/2014/main" id="{8E99CEA0-89C3-4BB3-B4C9-EAB4EFA27BCC}"/>
              </a:ext>
            </a:extLst>
          </p:cNvPr>
          <p:cNvSpPr/>
          <p:nvPr/>
        </p:nvSpPr>
        <p:spPr>
          <a:xfrm>
            <a:off x="6285186" y="4345831"/>
            <a:ext cx="2522165" cy="1107996"/>
          </a:xfrm>
          <a:prstGeom prst="rect">
            <a:avLst/>
          </a:prstGeom>
        </p:spPr>
        <p:txBody>
          <a:bodyPr wrap="square">
            <a:spAutoFit/>
          </a:bodyPr>
          <a:lstStyle/>
          <a:p>
            <a:pPr algn="ctr"/>
            <a:r>
              <a:rPr lang="en-GB" sz="2200" dirty="0">
                <a:solidFill>
                  <a:schemeClr val="bg1"/>
                </a:solidFill>
                <a:latin typeface="Times New Roman" panose="02020603050405020304" pitchFamily="18" charset="0"/>
                <a:cs typeface="Times New Roman" panose="02020603050405020304" pitchFamily="18" charset="0"/>
              </a:rPr>
              <a:t>ETS Pillar Program</a:t>
            </a:r>
          </a:p>
          <a:p>
            <a:pPr algn="ctr"/>
            <a:r>
              <a:rPr lang="en-GB" sz="2200" dirty="0">
                <a:solidFill>
                  <a:schemeClr val="bg1"/>
                </a:solidFill>
                <a:latin typeface="Times New Roman" panose="02020603050405020304" pitchFamily="18" charset="0"/>
                <a:cs typeface="Times New Roman" panose="02020603050405020304" pitchFamily="18" charset="0"/>
              </a:rPr>
              <a:t>Energy Transition Solutions</a:t>
            </a:r>
            <a:endParaRPr lang="en-GB" sz="2400" dirty="0">
              <a:solidFill>
                <a:schemeClr val="bg1"/>
              </a:solidFill>
              <a:latin typeface="Times New Roman" panose="02020603050405020304" pitchFamily="18" charset="0"/>
              <a:cs typeface="Times New Roman" panose="02020603050405020304" pitchFamily="18" charset="0"/>
            </a:endParaRPr>
          </a:p>
        </p:txBody>
      </p:sp>
      <p:sp>
        <p:nvSpPr>
          <p:cNvPr id="10" name="矩形 2">
            <a:extLst>
              <a:ext uri="{FF2B5EF4-FFF2-40B4-BE49-F238E27FC236}">
                <a16:creationId xmlns:a16="http://schemas.microsoft.com/office/drawing/2014/main" id="{8852BC98-B203-4492-9FCC-ECFB07C8A3FE}"/>
              </a:ext>
            </a:extLst>
          </p:cNvPr>
          <p:cNvSpPr/>
          <p:nvPr/>
        </p:nvSpPr>
        <p:spPr>
          <a:xfrm>
            <a:off x="1552514" y="1692944"/>
            <a:ext cx="9007983" cy="2308324"/>
          </a:xfrm>
          <a:prstGeom prst="rect">
            <a:avLst/>
          </a:prstGeom>
        </p:spPr>
        <p:txBody>
          <a:bodyPr wrap="square">
            <a:spAutoFit/>
          </a:bodyPr>
          <a:lstStyle/>
          <a:p>
            <a:pPr marL="342900" indent="-342900">
              <a:buAutoNum type="arabicPeriod"/>
            </a:pPr>
            <a:r>
              <a:rPr lang="en-AU" sz="2400" dirty="0">
                <a:latin typeface="Times New Roman" panose="02020603050405020304" pitchFamily="18" charset="0"/>
                <a:cs typeface="Times New Roman" panose="02020603050405020304" pitchFamily="18" charset="0"/>
              </a:rPr>
              <a:t>To promote pragmatic cooperation on sustainable energy development among APEC economics;</a:t>
            </a:r>
          </a:p>
          <a:p>
            <a:pPr marL="342900" indent="-342900">
              <a:buAutoNum type="arabicPeriod"/>
            </a:pPr>
            <a:endParaRPr lang="en-AU" sz="2400" dirty="0">
              <a:latin typeface="Times New Roman" panose="02020603050405020304" pitchFamily="18" charset="0"/>
              <a:cs typeface="Times New Roman" panose="02020603050405020304" pitchFamily="18" charset="0"/>
            </a:endParaRPr>
          </a:p>
          <a:p>
            <a:pPr marL="342900" indent="-342900">
              <a:buAutoNum type="arabicPeriod"/>
            </a:pPr>
            <a:r>
              <a:rPr lang="en-AU" sz="2400" dirty="0">
                <a:latin typeface="Times New Roman" panose="02020603050405020304" pitchFamily="18" charset="0"/>
                <a:cs typeface="Times New Roman" panose="02020603050405020304" pitchFamily="18" charset="0"/>
              </a:rPr>
              <a:t>To act as National Energy Administration’s think-tank on conducting strategic research and international cooperation in the field of sustainable energy development</a:t>
            </a:r>
            <a:endParaRPr lang="zh-CN" altLang="en-US" sz="2400" dirty="0">
              <a:latin typeface="Times New Roman" panose="02020603050405020304" pitchFamily="18" charset="0"/>
              <a:cs typeface="Times New Roman" panose="02020603050405020304" pitchFamily="18" charset="0"/>
            </a:endParaRPr>
          </a:p>
        </p:txBody>
      </p:sp>
      <p:sp>
        <p:nvSpPr>
          <p:cNvPr id="11" name="内容占位符 2">
            <a:extLst>
              <a:ext uri="{FF2B5EF4-FFF2-40B4-BE49-F238E27FC236}">
                <a16:creationId xmlns:a16="http://schemas.microsoft.com/office/drawing/2014/main" id="{1187BB06-81CB-4FCE-89DE-AB36ABE5E058}"/>
              </a:ext>
            </a:extLst>
          </p:cNvPr>
          <p:cNvSpPr>
            <a:spLocks noGrp="1"/>
          </p:cNvSpPr>
          <p:nvPr/>
        </p:nvSpPr>
        <p:spPr>
          <a:xfrm>
            <a:off x="278443" y="4172352"/>
            <a:ext cx="2721213" cy="1866643"/>
          </a:xfrm>
          <a:prstGeom prst="rect">
            <a:avLst/>
          </a:prstGeom>
          <a:solidFill>
            <a:schemeClr val="accent1"/>
          </a:solidFill>
          <a:effectLst>
            <a:outerShdw blurRad="63500" sx="102000" sy="102000" algn="ctr" rotWithShape="0">
              <a:prstClr val="black">
                <a:alpha val="40000"/>
              </a:prstClr>
            </a:outerShdw>
          </a:effectLst>
        </p:spPr>
        <p:txBody>
          <a:bodyPr wrap="none">
            <a:noAutofit/>
          </a:bodyPr>
          <a:lstStyle/>
          <a:p>
            <a:pPr algn="ctr">
              <a:lnSpc>
                <a:spcPct val="170000"/>
              </a:lnSpc>
            </a:pPr>
            <a:endParaRPr lang="zh-CN" altLang="en-US" b="1" dirty="0">
              <a:solidFill>
                <a:schemeClr val="bg1"/>
              </a:solidFill>
              <a:ea typeface="楷体" panose="02010609060101010101" charset="-122"/>
              <a:cs typeface="Arial Unicode MS" panose="020B0604020202020204" charset="-122"/>
            </a:endParaRPr>
          </a:p>
        </p:txBody>
      </p:sp>
      <p:sp>
        <p:nvSpPr>
          <p:cNvPr id="12" name="Rectangle 11">
            <a:extLst>
              <a:ext uri="{FF2B5EF4-FFF2-40B4-BE49-F238E27FC236}">
                <a16:creationId xmlns:a16="http://schemas.microsoft.com/office/drawing/2014/main" id="{1501B1BD-F0FA-4869-9179-597BE7CAEB37}"/>
              </a:ext>
            </a:extLst>
          </p:cNvPr>
          <p:cNvSpPr/>
          <p:nvPr/>
        </p:nvSpPr>
        <p:spPr>
          <a:xfrm>
            <a:off x="249835" y="4264739"/>
            <a:ext cx="2736000" cy="1200329"/>
          </a:xfrm>
          <a:prstGeom prst="rect">
            <a:avLst/>
          </a:prstGeom>
        </p:spPr>
        <p:txBody>
          <a:bodyPr wrap="square">
            <a:spAutoFit/>
          </a:bodyPr>
          <a:lstStyle/>
          <a:p>
            <a:pPr algn="ctr"/>
            <a:r>
              <a:rPr lang="en-AU" sz="2400" dirty="0">
                <a:solidFill>
                  <a:schemeClr val="bg1"/>
                </a:solidFill>
                <a:latin typeface="Times New Roman" panose="02020603050405020304" pitchFamily="18" charset="0"/>
                <a:cs typeface="Times New Roman" panose="02020603050405020304" pitchFamily="18" charset="0"/>
              </a:rPr>
              <a:t>CCT Pillar Program</a:t>
            </a:r>
          </a:p>
          <a:p>
            <a:pPr algn="ctr"/>
            <a:r>
              <a:rPr lang="en-AU" sz="2400" dirty="0">
                <a:solidFill>
                  <a:schemeClr val="bg1"/>
                </a:solidFill>
                <a:latin typeface="Times New Roman" panose="02020603050405020304" pitchFamily="18" charset="0"/>
                <a:cs typeface="Times New Roman" panose="02020603050405020304" pitchFamily="18" charset="0"/>
              </a:rPr>
              <a:t>Clean Coal Technology</a:t>
            </a:r>
          </a:p>
        </p:txBody>
      </p:sp>
    </p:spTree>
    <p:extLst>
      <p:ext uri="{BB962C8B-B14F-4D97-AF65-F5344CB8AC3E}">
        <p14:creationId xmlns:p14="http://schemas.microsoft.com/office/powerpoint/2010/main" val="6288015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547C7DF-A57D-4B95-BEB7-F20386636240}"/>
              </a:ext>
            </a:extLst>
          </p:cNvPr>
          <p:cNvSpPr txBox="1"/>
          <p:nvPr/>
        </p:nvSpPr>
        <p:spPr>
          <a:xfrm>
            <a:off x="3215680" y="836712"/>
            <a:ext cx="6091604"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Cities as PPP</a:t>
            </a:r>
            <a:r>
              <a:rPr lang="rm-CH" altLang="zh-CN" sz="2400" b="1" dirty="0">
                <a:latin typeface="Times New Roman" panose="02020603050405020304" pitchFamily="18" charset="0"/>
                <a:cs typeface="Times New Roman" panose="02020603050405020304" pitchFamily="18" charset="0"/>
              </a:rPr>
              <a:t> partners and Project Financers</a:t>
            </a:r>
            <a:endParaRPr lang="en-AU" sz="2400" b="1"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21CE58F0-01F9-434E-AB00-158CDBA7E16E}"/>
              </a:ext>
            </a:extLst>
          </p:cNvPr>
          <p:cNvPicPr>
            <a:picLocks noChangeAspect="1"/>
          </p:cNvPicPr>
          <p:nvPr/>
        </p:nvPicPr>
        <p:blipFill>
          <a:blip r:embed="rId2"/>
          <a:stretch>
            <a:fillRect/>
          </a:stretch>
        </p:blipFill>
        <p:spPr>
          <a:xfrm>
            <a:off x="551384" y="1594074"/>
            <a:ext cx="7776864" cy="4567364"/>
          </a:xfrm>
          <a:prstGeom prst="rect">
            <a:avLst/>
          </a:prstGeom>
        </p:spPr>
      </p:pic>
      <p:sp>
        <p:nvSpPr>
          <p:cNvPr id="5" name="ZoneTexte 4">
            <a:extLst>
              <a:ext uri="{FF2B5EF4-FFF2-40B4-BE49-F238E27FC236}">
                <a16:creationId xmlns:a16="http://schemas.microsoft.com/office/drawing/2014/main" id="{1A988213-1DFA-40C6-82BC-AC0B5232A4DE}"/>
              </a:ext>
            </a:extLst>
          </p:cNvPr>
          <p:cNvSpPr txBox="1"/>
          <p:nvPr/>
        </p:nvSpPr>
        <p:spPr>
          <a:xfrm>
            <a:off x="8256240" y="1611377"/>
            <a:ext cx="3672408" cy="4247317"/>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PPP uses the comparative strength of both, public and private partners, respectively:</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Private partners to bring new technologies and capital</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The bigger the role of the private sector, the bigger the financial input (including risks and obligations) taken by the private sector. </a:t>
            </a:r>
          </a:p>
          <a:p>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PPP are essential for cities to </a:t>
            </a:r>
            <a:r>
              <a:rPr lang="en-US" b="1" dirty="0">
                <a:latin typeface="Calibri" panose="020F0502020204030204" pitchFamily="34" charset="0"/>
                <a:cs typeface="Calibri" panose="020F0502020204030204" pitchFamily="34" charset="0"/>
              </a:rPr>
              <a:t>attract private investment and hence to catalyze public investment</a:t>
            </a:r>
          </a:p>
        </p:txBody>
      </p:sp>
    </p:spTree>
    <p:extLst>
      <p:ext uri="{BB962C8B-B14F-4D97-AF65-F5344CB8AC3E}">
        <p14:creationId xmlns:p14="http://schemas.microsoft.com/office/powerpoint/2010/main" val="22887942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5FDF462-CEA3-4CF9-9285-030969CE91F1}"/>
              </a:ext>
            </a:extLst>
          </p:cNvPr>
          <p:cNvSpPr txBox="1"/>
          <p:nvPr/>
        </p:nvSpPr>
        <p:spPr>
          <a:xfrm>
            <a:off x="2861963" y="863009"/>
            <a:ext cx="6762429"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Cities as </a:t>
            </a:r>
            <a:r>
              <a:rPr lang="rm-CH" altLang="zh-CN" sz="2400" b="1" dirty="0">
                <a:latin typeface="Times New Roman" panose="02020603050405020304" pitchFamily="18" charset="0"/>
                <a:cs typeface="Times New Roman" panose="02020603050405020304" pitchFamily="18" charset="0"/>
              </a:rPr>
              <a:t>Consumers and Investors: GPP and ESG</a:t>
            </a:r>
            <a:endParaRPr lang="en-AU" sz="2400" b="1"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2602D852-4483-4D78-A481-830B8E487E92}"/>
              </a:ext>
            </a:extLst>
          </p:cNvPr>
          <p:cNvPicPr>
            <a:picLocks noChangeAspect="1"/>
          </p:cNvPicPr>
          <p:nvPr/>
        </p:nvPicPr>
        <p:blipFill>
          <a:blip r:embed="rId2"/>
          <a:stretch>
            <a:fillRect/>
          </a:stretch>
        </p:blipFill>
        <p:spPr>
          <a:xfrm>
            <a:off x="509136" y="1844824"/>
            <a:ext cx="8348082" cy="4344811"/>
          </a:xfrm>
          <a:prstGeom prst="rect">
            <a:avLst/>
          </a:prstGeom>
        </p:spPr>
      </p:pic>
      <p:sp>
        <p:nvSpPr>
          <p:cNvPr id="6" name="ZoneTexte 5">
            <a:extLst>
              <a:ext uri="{FF2B5EF4-FFF2-40B4-BE49-F238E27FC236}">
                <a16:creationId xmlns:a16="http://schemas.microsoft.com/office/drawing/2014/main" id="{0E38EC16-2602-41B7-86EF-2F8E0162CA42}"/>
              </a:ext>
            </a:extLst>
          </p:cNvPr>
          <p:cNvSpPr txBox="1"/>
          <p:nvPr/>
        </p:nvSpPr>
        <p:spPr>
          <a:xfrm>
            <a:off x="9272776" y="1970233"/>
            <a:ext cx="2511856" cy="923330"/>
          </a:xfrm>
          <a:prstGeom prst="rect">
            <a:avLst/>
          </a:prstGeom>
          <a:noFill/>
        </p:spPr>
        <p:txBody>
          <a:bodyPr wrap="square">
            <a:spAutoFit/>
          </a:bodyPr>
          <a:lstStyle/>
          <a:p>
            <a:r>
              <a:rPr lang="en-US" dirty="0">
                <a:latin typeface="Calibri" panose="020F0502020204030204" pitchFamily="34" charset="0"/>
                <a:cs typeface="Calibri" panose="020F0502020204030204" pitchFamily="34" charset="0"/>
              </a:rPr>
              <a:t>2) ESG Environmental, Social, Governance (investor relations)</a:t>
            </a:r>
            <a:endParaRPr lang="en-AU" dirty="0"/>
          </a:p>
        </p:txBody>
      </p:sp>
      <p:sp>
        <p:nvSpPr>
          <p:cNvPr id="7" name="Rectangle : coins arrondis 6">
            <a:extLst>
              <a:ext uri="{FF2B5EF4-FFF2-40B4-BE49-F238E27FC236}">
                <a16:creationId xmlns:a16="http://schemas.microsoft.com/office/drawing/2014/main" id="{F41468C6-DFA4-4AE8-A46A-A089013660E4}"/>
              </a:ext>
            </a:extLst>
          </p:cNvPr>
          <p:cNvSpPr/>
          <p:nvPr/>
        </p:nvSpPr>
        <p:spPr>
          <a:xfrm>
            <a:off x="9128760" y="3389617"/>
            <a:ext cx="2655872" cy="120032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dirty="0"/>
              <a:t>Governance</a:t>
            </a:r>
          </a:p>
        </p:txBody>
      </p:sp>
      <p:sp>
        <p:nvSpPr>
          <p:cNvPr id="8" name="Rectangle : coins arrondis 7">
            <a:extLst>
              <a:ext uri="{FF2B5EF4-FFF2-40B4-BE49-F238E27FC236}">
                <a16:creationId xmlns:a16="http://schemas.microsoft.com/office/drawing/2014/main" id="{34798947-C370-474D-BC3D-6317BB2E1079}"/>
              </a:ext>
            </a:extLst>
          </p:cNvPr>
          <p:cNvSpPr/>
          <p:nvPr/>
        </p:nvSpPr>
        <p:spPr>
          <a:xfrm>
            <a:off x="9128760" y="4757476"/>
            <a:ext cx="2655872" cy="1200329"/>
          </a:xfrm>
          <a:prstGeom prst="round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ZoneTexte 9">
            <a:extLst>
              <a:ext uri="{FF2B5EF4-FFF2-40B4-BE49-F238E27FC236}">
                <a16:creationId xmlns:a16="http://schemas.microsoft.com/office/drawing/2014/main" id="{E753083F-E895-44F4-B970-A9489835010D}"/>
              </a:ext>
            </a:extLst>
          </p:cNvPr>
          <p:cNvSpPr txBox="1"/>
          <p:nvPr/>
        </p:nvSpPr>
        <p:spPr>
          <a:xfrm>
            <a:off x="9128760" y="4984419"/>
            <a:ext cx="2844800" cy="830997"/>
          </a:xfrm>
          <a:prstGeom prst="rect">
            <a:avLst/>
          </a:prstGeom>
          <a:noFill/>
        </p:spPr>
        <p:txBody>
          <a:bodyPr wrap="square">
            <a:spAutoFit/>
          </a:bodyPr>
          <a:lstStyle/>
          <a:p>
            <a:r>
              <a:rPr lang="en-US" sz="1600" dirty="0">
                <a:solidFill>
                  <a:schemeClr val="bg1"/>
                </a:solidFill>
              </a:rPr>
              <a:t>E.g. leadership, executive pay, audits, internal controls, and shareholder rights</a:t>
            </a:r>
            <a:endParaRPr lang="en-AU" sz="1600" dirty="0">
              <a:solidFill>
                <a:schemeClr val="bg1"/>
              </a:solidFill>
            </a:endParaRPr>
          </a:p>
        </p:txBody>
      </p:sp>
      <p:cxnSp>
        <p:nvCxnSpPr>
          <p:cNvPr id="12" name="Connecteur droit avec flèche 11">
            <a:extLst>
              <a:ext uri="{FF2B5EF4-FFF2-40B4-BE49-F238E27FC236}">
                <a16:creationId xmlns:a16="http://schemas.microsoft.com/office/drawing/2014/main" id="{86AF58E0-4678-4341-B70D-26359C70A041}"/>
              </a:ext>
            </a:extLst>
          </p:cNvPr>
          <p:cNvCxnSpPr>
            <a:cxnSpLocks/>
          </p:cNvCxnSpPr>
          <p:nvPr/>
        </p:nvCxnSpPr>
        <p:spPr>
          <a:xfrm flipH="1">
            <a:off x="3143672" y="2817309"/>
            <a:ext cx="6480720" cy="539855"/>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5" name="Connecteur droit avec flèche 14">
            <a:extLst>
              <a:ext uri="{FF2B5EF4-FFF2-40B4-BE49-F238E27FC236}">
                <a16:creationId xmlns:a16="http://schemas.microsoft.com/office/drawing/2014/main" id="{B847E683-A6A5-4F56-9DC7-B88243950579}"/>
              </a:ext>
            </a:extLst>
          </p:cNvPr>
          <p:cNvCxnSpPr>
            <a:cxnSpLocks/>
          </p:cNvCxnSpPr>
          <p:nvPr/>
        </p:nvCxnSpPr>
        <p:spPr>
          <a:xfrm flipH="1">
            <a:off x="5735960" y="2869970"/>
            <a:ext cx="4120946" cy="519647"/>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8" name="Connecteur droit avec flèche 17">
            <a:extLst>
              <a:ext uri="{FF2B5EF4-FFF2-40B4-BE49-F238E27FC236}">
                <a16:creationId xmlns:a16="http://schemas.microsoft.com/office/drawing/2014/main" id="{3E3C6BDA-8979-47C4-9E6F-D28E53796534}"/>
              </a:ext>
            </a:extLst>
          </p:cNvPr>
          <p:cNvCxnSpPr>
            <a:cxnSpLocks/>
          </p:cNvCxnSpPr>
          <p:nvPr/>
        </p:nvCxnSpPr>
        <p:spPr>
          <a:xfrm>
            <a:off x="10272464" y="2886197"/>
            <a:ext cx="0" cy="39976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1" name="ZoneTexte 20">
            <a:extLst>
              <a:ext uri="{FF2B5EF4-FFF2-40B4-BE49-F238E27FC236}">
                <a16:creationId xmlns:a16="http://schemas.microsoft.com/office/drawing/2014/main" id="{38CED3CA-C12F-498D-B275-8D1926C9FAA1}"/>
              </a:ext>
            </a:extLst>
          </p:cNvPr>
          <p:cNvSpPr txBox="1"/>
          <p:nvPr/>
        </p:nvSpPr>
        <p:spPr>
          <a:xfrm>
            <a:off x="1415480" y="1502111"/>
            <a:ext cx="6787051" cy="461665"/>
          </a:xfrm>
          <a:prstGeom prst="rect">
            <a:avLst/>
          </a:prstGeom>
          <a:noFill/>
        </p:spPr>
        <p:txBody>
          <a:bodyPr wrap="none" rtlCol="0">
            <a:spAutoFit/>
          </a:bodyPr>
          <a:lstStyle/>
          <a:p>
            <a:r>
              <a:rPr lang="en-AU" sz="2400" dirty="0">
                <a:latin typeface="Calibri" panose="020F0502020204030204" pitchFamily="34" charset="0"/>
                <a:cs typeface="Calibri" panose="020F0502020204030204" pitchFamily="34" charset="0"/>
              </a:rPr>
              <a:t>1) GPP </a:t>
            </a:r>
            <a:r>
              <a:rPr lang="de-CH" sz="2400" dirty="0">
                <a:latin typeface="Calibri" panose="020F0502020204030204" pitchFamily="34" charset="0"/>
                <a:cs typeface="Calibri" panose="020F0502020204030204" pitchFamily="34" charset="0"/>
              </a:rPr>
              <a:t>Green Public </a:t>
            </a:r>
            <a:r>
              <a:rPr lang="en-AU" sz="2400" dirty="0">
                <a:latin typeface="Calibri" panose="020F0502020204030204" pitchFamily="34" charset="0"/>
                <a:cs typeface="Calibri" panose="020F0502020204030204" pitchFamily="34" charset="0"/>
              </a:rPr>
              <a:t>Procurement (supplier relations)</a:t>
            </a:r>
          </a:p>
        </p:txBody>
      </p:sp>
      <p:sp>
        <p:nvSpPr>
          <p:cNvPr id="13" name="ZoneTexte 12">
            <a:extLst>
              <a:ext uri="{FF2B5EF4-FFF2-40B4-BE49-F238E27FC236}">
                <a16:creationId xmlns:a16="http://schemas.microsoft.com/office/drawing/2014/main" id="{741A1D0E-4D75-4063-9869-FA78E8D2C176}"/>
              </a:ext>
            </a:extLst>
          </p:cNvPr>
          <p:cNvSpPr txBox="1"/>
          <p:nvPr/>
        </p:nvSpPr>
        <p:spPr>
          <a:xfrm>
            <a:off x="9295232" y="1415830"/>
            <a:ext cx="2511856" cy="646331"/>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Common example: Portfolio standards</a:t>
            </a:r>
            <a:endParaRPr lang="en-AU" b="1" dirty="0"/>
          </a:p>
        </p:txBody>
      </p:sp>
    </p:spTree>
    <p:extLst>
      <p:ext uri="{BB962C8B-B14F-4D97-AF65-F5344CB8AC3E}">
        <p14:creationId xmlns:p14="http://schemas.microsoft.com/office/powerpoint/2010/main" val="34657578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E714EE6-C8D3-4450-83DA-76D981444AEF}"/>
              </a:ext>
            </a:extLst>
          </p:cNvPr>
          <p:cNvSpPr txBox="1"/>
          <p:nvPr/>
        </p:nvSpPr>
        <p:spPr>
          <a:xfrm>
            <a:off x="1965189" y="908720"/>
            <a:ext cx="8261621" cy="461665"/>
          </a:xfrm>
          <a:prstGeom prst="rect">
            <a:avLst/>
          </a:prstGeom>
          <a:noFill/>
        </p:spPr>
        <p:txBody>
          <a:bodyPr wrap="none" rtlCol="0">
            <a:spAutoFit/>
          </a:bodyPr>
          <a:lstStyle/>
          <a:p>
            <a:r>
              <a:rPr lang="en-AU" altLang="zh-CN" sz="2400" b="1" dirty="0">
                <a:latin typeface="Times New Roman" panose="02020603050405020304" pitchFamily="18" charset="0"/>
                <a:cs typeface="Times New Roman" panose="02020603050405020304" pitchFamily="18" charset="0"/>
              </a:rPr>
              <a:t>Taxonomy: Towards Defining Sustainable Economic Activities</a:t>
            </a:r>
            <a:endParaRPr lang="en-AU" sz="24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C2ACD63E-29B6-46A1-BCAB-BC1A38A40333}"/>
              </a:ext>
            </a:extLst>
          </p:cNvPr>
          <p:cNvSpPr txBox="1"/>
          <p:nvPr/>
        </p:nvSpPr>
        <p:spPr>
          <a:xfrm>
            <a:off x="695400" y="1628800"/>
            <a:ext cx="10945216" cy="3970318"/>
          </a:xfrm>
          <a:prstGeom prst="rect">
            <a:avLst/>
          </a:prstGeom>
          <a:noFill/>
        </p:spPr>
        <p:txBody>
          <a:bodyPr wrap="square">
            <a:spAutoFit/>
          </a:bodyPr>
          <a:lstStyle/>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9 March 2020, the EU Technical Experts Group published its final report on EU taxonomy. </a:t>
            </a:r>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hlinkClick r:id="rId2"/>
              </a:rPr>
              <a:t>https://ec.europa.eu/info/files/200309-sustainable-finance-teg-final-report-taxonomy_en</a:t>
            </a:r>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 </a:t>
            </a:r>
          </a:p>
          <a:p>
            <a:endPar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r>
              <a:rPr lang="en-AU" b="0" i="0" dirty="0">
                <a:solidFill>
                  <a:srgbClr val="404040"/>
                </a:solidFill>
                <a:effectLst/>
                <a:latin typeface="Arial" panose="020B0604020202020204" pitchFamily="34" charset="0"/>
              </a:rPr>
              <a:t>22 June 2020: the EU Commission published the EU Taxonomy Regulation: </a:t>
            </a:r>
            <a:r>
              <a:rPr lang="en-AU" b="0" i="0" dirty="0">
                <a:solidFill>
                  <a:srgbClr val="404040"/>
                </a:solidFill>
                <a:effectLst/>
                <a:latin typeface="Arial" panose="020B0604020202020204" pitchFamily="34" charset="0"/>
                <a:hlinkClick r:id="rId3"/>
              </a:rPr>
              <a:t>https://ec.europa.eu/info/law/sustainable-finance-taxonomy-regulation-eu-2020-852_en</a:t>
            </a:r>
            <a:r>
              <a:rPr lang="en-AU" b="0" i="0" dirty="0">
                <a:solidFill>
                  <a:srgbClr val="404040"/>
                </a:solidFill>
                <a:effectLst/>
                <a:latin typeface="Arial" panose="020B0604020202020204" pitchFamily="34" charset="0"/>
              </a:rPr>
              <a:t> </a:t>
            </a:r>
            <a:endPar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endPar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The Taxonomy Regulation establishes six environmental objectives</a:t>
            </a:r>
          </a:p>
          <a:p>
            <a:endPar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Climate change mitigation</a:t>
            </a:r>
          </a:p>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Climate change adaptation</a:t>
            </a:r>
          </a:p>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The sustainable use and protection of water and marine resources</a:t>
            </a:r>
          </a:p>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The transition to a circular economy</a:t>
            </a:r>
          </a:p>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Pollution prevention and control</a:t>
            </a:r>
          </a:p>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The protection and restoration of biodiversity and ecosystems</a:t>
            </a:r>
          </a:p>
        </p:txBody>
      </p:sp>
      <p:sp>
        <p:nvSpPr>
          <p:cNvPr id="5" name="Accolade fermante 4">
            <a:extLst>
              <a:ext uri="{FF2B5EF4-FFF2-40B4-BE49-F238E27FC236}">
                <a16:creationId xmlns:a16="http://schemas.microsoft.com/office/drawing/2014/main" id="{FB723FF6-2286-4E22-99C0-EE907ACC146E}"/>
              </a:ext>
            </a:extLst>
          </p:cNvPr>
          <p:cNvSpPr/>
          <p:nvPr/>
        </p:nvSpPr>
        <p:spPr>
          <a:xfrm>
            <a:off x="4727848" y="3933056"/>
            <a:ext cx="288032" cy="432048"/>
          </a:xfrm>
          <a:prstGeom prst="rightBrace">
            <a:avLst/>
          </a:prstGeom>
          <a:ln/>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
        <p:nvSpPr>
          <p:cNvPr id="9" name="ZoneTexte 8">
            <a:extLst>
              <a:ext uri="{FF2B5EF4-FFF2-40B4-BE49-F238E27FC236}">
                <a16:creationId xmlns:a16="http://schemas.microsoft.com/office/drawing/2014/main" id="{DF03576C-3BE2-494E-8F9D-193308A44A8C}"/>
              </a:ext>
            </a:extLst>
          </p:cNvPr>
          <p:cNvSpPr txBox="1"/>
          <p:nvPr/>
        </p:nvSpPr>
        <p:spPr>
          <a:xfrm>
            <a:off x="5087888" y="3933056"/>
            <a:ext cx="6128656" cy="369332"/>
          </a:xfrm>
          <a:prstGeom prst="rect">
            <a:avLst/>
          </a:prstGeom>
          <a:noFill/>
        </p:spPr>
        <p:txBody>
          <a:bodyPr wrap="square">
            <a:spAutoFit/>
          </a:bodyPr>
          <a:lstStyle/>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Detailed list published on 4 June 2021</a:t>
            </a:r>
            <a:endParaRPr lang="en-AU" dirty="0"/>
          </a:p>
        </p:txBody>
      </p:sp>
      <p:sp>
        <p:nvSpPr>
          <p:cNvPr id="10" name="ZoneTexte 9">
            <a:extLst>
              <a:ext uri="{FF2B5EF4-FFF2-40B4-BE49-F238E27FC236}">
                <a16:creationId xmlns:a16="http://schemas.microsoft.com/office/drawing/2014/main" id="{52F1FADD-33DB-4647-BF2B-86969F947AB7}"/>
              </a:ext>
            </a:extLst>
          </p:cNvPr>
          <p:cNvSpPr txBox="1"/>
          <p:nvPr/>
        </p:nvSpPr>
        <p:spPr>
          <a:xfrm>
            <a:off x="8206918" y="4663490"/>
            <a:ext cx="3649722" cy="646331"/>
          </a:xfrm>
          <a:prstGeom prst="rect">
            <a:avLst/>
          </a:prstGeom>
          <a:noFill/>
        </p:spPr>
        <p:txBody>
          <a:bodyPr wrap="square">
            <a:spAutoFit/>
          </a:bodyPr>
          <a:lstStyle/>
          <a:p>
            <a:r>
              <a:rPr lang="en-US" dirty="0">
                <a:solidFill>
                  <a:srgbClr val="000000"/>
                </a:solidFill>
                <a:latin typeface="Arial" panose="020B0604020202020204" pitchFamily="34" charset="0"/>
                <a:ea typeface="等线" panose="02010600030101010101" pitchFamily="2" charset="-122"/>
                <a:cs typeface="Times New Roman" panose="02020603050405020304" pitchFamily="18" charset="0"/>
              </a:rPr>
              <a:t>Detailed list to be published in 2022</a:t>
            </a:r>
            <a:endParaRPr lang="en-AU" dirty="0"/>
          </a:p>
        </p:txBody>
      </p:sp>
      <p:sp>
        <p:nvSpPr>
          <p:cNvPr id="11" name="Accolade fermante 10">
            <a:extLst>
              <a:ext uri="{FF2B5EF4-FFF2-40B4-BE49-F238E27FC236}">
                <a16:creationId xmlns:a16="http://schemas.microsoft.com/office/drawing/2014/main" id="{F6661E75-AC6C-4AAF-837B-1A4586628104}"/>
              </a:ext>
            </a:extLst>
          </p:cNvPr>
          <p:cNvSpPr/>
          <p:nvPr/>
        </p:nvSpPr>
        <p:spPr>
          <a:xfrm>
            <a:off x="7608168" y="4509120"/>
            <a:ext cx="382726" cy="936104"/>
          </a:xfrm>
          <a:prstGeom prst="rightBrace">
            <a:avLst/>
          </a:pr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en-AU"/>
          </a:p>
        </p:txBody>
      </p:sp>
    </p:spTree>
    <p:extLst>
      <p:ext uri="{BB962C8B-B14F-4D97-AF65-F5344CB8AC3E}">
        <p14:creationId xmlns:p14="http://schemas.microsoft.com/office/powerpoint/2010/main" val="3552760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FCAB444-F6D7-413E-8D4B-7184C94B6765}"/>
              </a:ext>
            </a:extLst>
          </p:cNvPr>
          <p:cNvPicPr>
            <a:picLocks noChangeAspect="1"/>
          </p:cNvPicPr>
          <p:nvPr/>
        </p:nvPicPr>
        <p:blipFill>
          <a:blip r:embed="rId2"/>
          <a:stretch>
            <a:fillRect/>
          </a:stretch>
        </p:blipFill>
        <p:spPr>
          <a:xfrm>
            <a:off x="551384" y="1628800"/>
            <a:ext cx="6788481" cy="4483879"/>
          </a:xfrm>
          <a:prstGeom prst="rect">
            <a:avLst/>
          </a:prstGeom>
        </p:spPr>
      </p:pic>
      <p:sp>
        <p:nvSpPr>
          <p:cNvPr id="4" name="ZoneTexte 3">
            <a:extLst>
              <a:ext uri="{FF2B5EF4-FFF2-40B4-BE49-F238E27FC236}">
                <a16:creationId xmlns:a16="http://schemas.microsoft.com/office/drawing/2014/main" id="{1ED6884F-63C1-4725-9558-F7E4E49B743B}"/>
              </a:ext>
            </a:extLst>
          </p:cNvPr>
          <p:cNvSpPr txBox="1"/>
          <p:nvPr/>
        </p:nvSpPr>
        <p:spPr>
          <a:xfrm>
            <a:off x="1703512" y="908720"/>
            <a:ext cx="9145016"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Economic Instruments: Example of Economy scale Carbon Market</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CDC4CA8F-27AE-40F9-AFC0-978AE0B0B1AC}"/>
              </a:ext>
            </a:extLst>
          </p:cNvPr>
          <p:cNvSpPr txBox="1"/>
          <p:nvPr/>
        </p:nvSpPr>
        <p:spPr>
          <a:xfrm>
            <a:off x="7896200" y="1772816"/>
            <a:ext cx="3600400" cy="2585323"/>
          </a:xfrm>
          <a:prstGeom prst="rect">
            <a:avLst/>
          </a:prstGeom>
          <a:noFill/>
        </p:spPr>
        <p:txBody>
          <a:bodyPr wrap="square">
            <a:spAutoFit/>
          </a:bodyPr>
          <a:lstStyle/>
          <a:p>
            <a:r>
              <a:rPr lang="en-US" dirty="0"/>
              <a:t>China started emissions trading on 16 July 2021. </a:t>
            </a:r>
          </a:p>
          <a:p>
            <a:r>
              <a:rPr lang="en-US" dirty="0"/>
              <a:t>Opening day: price 48 yuan/t closing price 52.8 yuan/t. </a:t>
            </a:r>
          </a:p>
          <a:p>
            <a:r>
              <a:rPr lang="en-US" dirty="0"/>
              <a:t>First two weeks about 6 million t of allowances traded, price of about 300 million yuan. </a:t>
            </a:r>
          </a:p>
          <a:p>
            <a:r>
              <a:rPr lang="en-US" dirty="0"/>
              <a:t>As of 5 August, prices between 53–59/t.</a:t>
            </a:r>
            <a:endParaRPr lang="en-CH" dirty="0"/>
          </a:p>
        </p:txBody>
      </p:sp>
    </p:spTree>
    <p:extLst>
      <p:ext uri="{BB962C8B-B14F-4D97-AF65-F5344CB8AC3E}">
        <p14:creationId xmlns:p14="http://schemas.microsoft.com/office/powerpoint/2010/main" val="31204839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88714CAE-2930-4F80-98AF-C9DBE6A5D6B4}"/>
              </a:ext>
            </a:extLst>
          </p:cNvPr>
          <p:cNvSpPr txBox="1"/>
          <p:nvPr/>
        </p:nvSpPr>
        <p:spPr>
          <a:xfrm>
            <a:off x="1919536" y="836712"/>
            <a:ext cx="8064896"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Setting up/participating in Voluntary Carbon Markets</a:t>
            </a:r>
            <a:endParaRPr lang="en-AU" sz="2400" b="1" dirty="0">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974AEAE7-A522-4000-8CBE-E9DC8FBA1C32}"/>
              </a:ext>
            </a:extLst>
          </p:cNvPr>
          <p:cNvPicPr>
            <a:picLocks noChangeAspect="1"/>
          </p:cNvPicPr>
          <p:nvPr/>
        </p:nvPicPr>
        <p:blipFill>
          <a:blip r:embed="rId2"/>
          <a:stretch>
            <a:fillRect/>
          </a:stretch>
        </p:blipFill>
        <p:spPr>
          <a:xfrm>
            <a:off x="263352" y="1628800"/>
            <a:ext cx="8609066" cy="3960440"/>
          </a:xfrm>
          <a:prstGeom prst="rect">
            <a:avLst/>
          </a:prstGeom>
        </p:spPr>
      </p:pic>
      <p:sp>
        <p:nvSpPr>
          <p:cNvPr id="8" name="ZoneTexte 7">
            <a:extLst>
              <a:ext uri="{FF2B5EF4-FFF2-40B4-BE49-F238E27FC236}">
                <a16:creationId xmlns:a16="http://schemas.microsoft.com/office/drawing/2014/main" id="{F7E5752C-6CC9-4655-8C58-1BF09B42C649}"/>
              </a:ext>
            </a:extLst>
          </p:cNvPr>
          <p:cNvSpPr txBox="1"/>
          <p:nvPr/>
        </p:nvSpPr>
        <p:spPr>
          <a:xfrm>
            <a:off x="479376" y="5734997"/>
            <a:ext cx="6624736" cy="369332"/>
          </a:xfrm>
          <a:prstGeom prst="rect">
            <a:avLst/>
          </a:prstGeom>
          <a:noFill/>
        </p:spPr>
        <p:txBody>
          <a:bodyPr wrap="square">
            <a:spAutoFit/>
          </a:bodyPr>
          <a:lstStyle/>
          <a:p>
            <a:r>
              <a:rPr lang="en-AU" dirty="0"/>
              <a:t>Forest Trends Association’s Ecosystem Marketplace, 2021</a:t>
            </a:r>
          </a:p>
        </p:txBody>
      </p:sp>
      <p:sp>
        <p:nvSpPr>
          <p:cNvPr id="9" name="ZoneTexte 8">
            <a:extLst>
              <a:ext uri="{FF2B5EF4-FFF2-40B4-BE49-F238E27FC236}">
                <a16:creationId xmlns:a16="http://schemas.microsoft.com/office/drawing/2014/main" id="{9799231C-D48A-4136-B166-1E32E16B4EA9}"/>
              </a:ext>
            </a:extLst>
          </p:cNvPr>
          <p:cNvSpPr txBox="1"/>
          <p:nvPr/>
        </p:nvSpPr>
        <p:spPr>
          <a:xfrm>
            <a:off x="9120336" y="1830816"/>
            <a:ext cx="2698862" cy="3139321"/>
          </a:xfrm>
          <a:prstGeom prst="rect">
            <a:avLst/>
          </a:prstGeom>
          <a:noFill/>
        </p:spPr>
        <p:txBody>
          <a:bodyPr wrap="square">
            <a:spAutoFit/>
          </a:bodyPr>
          <a:lstStyle/>
          <a:p>
            <a:r>
              <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rPr>
              <a:t>Asia highest volume and highest growth</a:t>
            </a:r>
          </a:p>
          <a:p>
            <a:endPar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r>
              <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rPr>
              <a:t>Year 2021 likely to set an all-time high value</a:t>
            </a:r>
          </a:p>
          <a:p>
            <a:endPar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endPar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r>
              <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rPr>
              <a:t>Examples for local carbon markets see </a:t>
            </a:r>
            <a:r>
              <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hlinkClick r:id="rId3"/>
              </a:rPr>
              <a:t>https://www.cityforestcredits.org/</a:t>
            </a:r>
            <a:r>
              <a:rPr lang="en-AU" dirty="0">
                <a:solidFill>
                  <a:srgbClr val="000000"/>
                </a:solidFill>
                <a:latin typeface="Arial" panose="020B0604020202020204" pitchFamily="34" charset="0"/>
                <a:ea typeface="等线" panose="02010600030101010101" pitchFamily="2" charset="-122"/>
                <a:cs typeface="Times New Roman" panose="02020603050405020304" pitchFamily="18" charset="0"/>
              </a:rPr>
              <a:t> </a:t>
            </a:r>
          </a:p>
        </p:txBody>
      </p:sp>
    </p:spTree>
    <p:extLst>
      <p:ext uri="{BB962C8B-B14F-4D97-AF65-F5344CB8AC3E}">
        <p14:creationId xmlns:p14="http://schemas.microsoft.com/office/powerpoint/2010/main" val="587446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868D3F5-7D41-4B7D-A1FF-A2141A630860}"/>
              </a:ext>
            </a:extLst>
          </p:cNvPr>
          <p:cNvSpPr txBox="1"/>
          <p:nvPr/>
        </p:nvSpPr>
        <p:spPr>
          <a:xfrm>
            <a:off x="3863752" y="801098"/>
            <a:ext cx="3121000"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Feed-in-Tariffs (FIT)</a:t>
            </a:r>
            <a:endParaRPr lang="en-AU" sz="24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BDD278CA-E99B-4AD8-BE42-D39CFB3AA331}"/>
              </a:ext>
            </a:extLst>
          </p:cNvPr>
          <p:cNvSpPr txBox="1"/>
          <p:nvPr/>
        </p:nvSpPr>
        <p:spPr>
          <a:xfrm>
            <a:off x="7896200" y="1772816"/>
            <a:ext cx="3744416" cy="3970318"/>
          </a:xfrm>
          <a:prstGeom prst="rect">
            <a:avLst/>
          </a:prstGeom>
          <a:noFill/>
        </p:spPr>
        <p:txBody>
          <a:bodyPr wrap="square">
            <a:spAutoFit/>
          </a:bodyPr>
          <a:lstStyle/>
          <a:p>
            <a:r>
              <a:rPr lang="en-US" dirty="0"/>
              <a:t>FIT are by far the most successful instrument of </a:t>
            </a:r>
            <a:r>
              <a:rPr lang="en-US" dirty="0" err="1"/>
              <a:t>favouring</a:t>
            </a:r>
            <a:r>
              <a:rPr lang="en-US" dirty="0"/>
              <a:t> renewable electricity generation.</a:t>
            </a:r>
          </a:p>
          <a:p>
            <a:endParaRPr lang="en-US" dirty="0"/>
          </a:p>
          <a:p>
            <a:r>
              <a:rPr lang="en-US" dirty="0"/>
              <a:t>Examples of </a:t>
            </a:r>
            <a:r>
              <a:rPr lang="en-US" b="1" dirty="0"/>
              <a:t>municipal</a:t>
            </a:r>
            <a:r>
              <a:rPr lang="en-US" dirty="0"/>
              <a:t> feed-in tariffs: </a:t>
            </a:r>
          </a:p>
          <a:p>
            <a:r>
              <a:rPr lang="en-US" dirty="0"/>
              <a:t>Anaheim/California: </a:t>
            </a:r>
            <a:r>
              <a:rPr lang="en-US" dirty="0">
                <a:hlinkClick r:id="rId2"/>
              </a:rPr>
              <a:t>https://www.anaheim.net/651/Feed-In-Tariff-Program</a:t>
            </a:r>
            <a:r>
              <a:rPr lang="en-US" dirty="0"/>
              <a:t> </a:t>
            </a:r>
          </a:p>
          <a:p>
            <a:endParaRPr lang="en-US" dirty="0"/>
          </a:p>
          <a:p>
            <a:r>
              <a:rPr lang="en-US" dirty="0"/>
              <a:t>South Africa, </a:t>
            </a:r>
            <a:r>
              <a:rPr lang="en-US" dirty="0">
                <a:hlinkClick r:id="rId3"/>
              </a:rPr>
              <a:t>https://www.solarenergylife.co.za/municipal-feed-in-tariffs-on-solar-power-feedback-into-the-grid/</a:t>
            </a:r>
            <a:r>
              <a:rPr lang="en-US" dirty="0"/>
              <a:t>  </a:t>
            </a:r>
            <a:endParaRPr lang="en-CH" dirty="0"/>
          </a:p>
        </p:txBody>
      </p:sp>
      <p:sp>
        <p:nvSpPr>
          <p:cNvPr id="5" name="ZoneTexte 4">
            <a:extLst>
              <a:ext uri="{FF2B5EF4-FFF2-40B4-BE49-F238E27FC236}">
                <a16:creationId xmlns:a16="http://schemas.microsoft.com/office/drawing/2014/main" id="{7DD7B163-43F0-4C9D-B568-2EBB53EAF700}"/>
              </a:ext>
            </a:extLst>
          </p:cNvPr>
          <p:cNvSpPr txBox="1"/>
          <p:nvPr/>
        </p:nvSpPr>
        <p:spPr>
          <a:xfrm>
            <a:off x="554155" y="1700808"/>
            <a:ext cx="6336704" cy="4524315"/>
          </a:xfrm>
          <a:prstGeom prst="rect">
            <a:avLst/>
          </a:prstGeom>
          <a:noFill/>
        </p:spPr>
        <p:txBody>
          <a:bodyPr wrap="square" rtlCol="0">
            <a:spAutoFit/>
          </a:bodyPr>
          <a:lstStyle/>
          <a:p>
            <a:r>
              <a:rPr lang="de-CH" sz="2400" dirty="0"/>
              <a:t>15 – 20 </a:t>
            </a:r>
            <a:r>
              <a:rPr lang="en-AU" sz="2400" dirty="0"/>
              <a:t>year contract between a renewable energy producer and utility. Tariffs depend on technology (PV, wind, ….) and size of production installation. </a:t>
            </a:r>
          </a:p>
          <a:p>
            <a:r>
              <a:rPr lang="en-AU" sz="2400" dirty="0"/>
              <a:t>Three forms</a:t>
            </a:r>
          </a:p>
          <a:p>
            <a:pPr marL="285750" indent="-285750">
              <a:buFont typeface="Arial" panose="020B0604020202020204" pitchFamily="34" charset="0"/>
              <a:buChar char="•"/>
            </a:pPr>
            <a:r>
              <a:rPr lang="en-AU" sz="2400" dirty="0"/>
              <a:t>Fix price FIT </a:t>
            </a:r>
          </a:p>
          <a:p>
            <a:pPr marL="285750" indent="-285750">
              <a:buFont typeface="Arial" panose="020B0604020202020204" pitchFamily="34" charset="0"/>
              <a:buChar char="•"/>
            </a:pPr>
            <a:r>
              <a:rPr lang="en-AU" sz="2400" dirty="0"/>
              <a:t>Degressive FIT, taking into account technological progress</a:t>
            </a:r>
          </a:p>
          <a:p>
            <a:pPr marL="285750" indent="-285750">
              <a:buFont typeface="Arial" panose="020B0604020202020204" pitchFamily="34" charset="0"/>
              <a:buChar char="•"/>
            </a:pPr>
            <a:r>
              <a:rPr lang="en-AU" sz="2400" dirty="0"/>
              <a:t>FIT premium above market price, taking into account of market situation</a:t>
            </a:r>
          </a:p>
          <a:p>
            <a:pPr marL="285750" indent="-285750">
              <a:buFont typeface="Arial" panose="020B0604020202020204" pitchFamily="34" charset="0"/>
              <a:buChar char="•"/>
            </a:pPr>
            <a:r>
              <a:rPr lang="en-AU" sz="2400" dirty="0"/>
              <a:t>Problem: </a:t>
            </a:r>
            <a:r>
              <a:rPr lang="en-AU" sz="2400" b="1" dirty="0"/>
              <a:t>FIT usually do not include associated storage</a:t>
            </a:r>
          </a:p>
        </p:txBody>
      </p:sp>
    </p:spTree>
    <p:extLst>
      <p:ext uri="{BB962C8B-B14F-4D97-AF65-F5344CB8AC3E}">
        <p14:creationId xmlns:p14="http://schemas.microsoft.com/office/powerpoint/2010/main" val="1966113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868D3F5-7D41-4B7D-A1FF-A2141A630860}"/>
              </a:ext>
            </a:extLst>
          </p:cNvPr>
          <p:cNvSpPr txBox="1"/>
          <p:nvPr/>
        </p:nvSpPr>
        <p:spPr>
          <a:xfrm>
            <a:off x="1631504" y="884033"/>
            <a:ext cx="9649072"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Renewable Energy Certificates REC and Guarantees of Origin GO</a:t>
            </a:r>
            <a:endParaRPr lang="en-AU" sz="24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BDD278CA-E99B-4AD8-BE42-D39CFB3AA331}"/>
              </a:ext>
            </a:extLst>
          </p:cNvPr>
          <p:cNvSpPr txBox="1"/>
          <p:nvPr/>
        </p:nvSpPr>
        <p:spPr>
          <a:xfrm>
            <a:off x="7896200" y="1772816"/>
            <a:ext cx="3744416" cy="3970318"/>
          </a:xfrm>
          <a:prstGeom prst="rect">
            <a:avLst/>
          </a:prstGeom>
          <a:noFill/>
        </p:spPr>
        <p:txBody>
          <a:bodyPr wrap="square">
            <a:spAutoFit/>
          </a:bodyPr>
          <a:lstStyle/>
          <a:p>
            <a:r>
              <a:rPr lang="en-US" dirty="0"/>
              <a:t>Renewable energy producer may emit and sell a certificate for each MWh produced.</a:t>
            </a:r>
          </a:p>
          <a:p>
            <a:endParaRPr lang="en-US" dirty="0"/>
          </a:p>
          <a:p>
            <a:r>
              <a:rPr lang="en-US" dirty="0"/>
              <a:t>RECs originate in America, GOs in Europe.</a:t>
            </a:r>
          </a:p>
          <a:p>
            <a:endParaRPr lang="en-US" dirty="0"/>
          </a:p>
          <a:p>
            <a:r>
              <a:rPr lang="en-US" dirty="0"/>
              <a:t>I-REC Standard established in 2014 in the Netherlands operates a single global registry through which energy products from renewable sources can be certified through the electricity supply chain. </a:t>
            </a:r>
            <a:endParaRPr lang="en-CH" dirty="0"/>
          </a:p>
        </p:txBody>
      </p:sp>
      <p:pic>
        <p:nvPicPr>
          <p:cNvPr id="2" name="Image 1">
            <a:extLst>
              <a:ext uri="{FF2B5EF4-FFF2-40B4-BE49-F238E27FC236}">
                <a16:creationId xmlns:a16="http://schemas.microsoft.com/office/drawing/2014/main" id="{069DF9BA-FC9D-42DD-98CA-A6DB32626F54}"/>
              </a:ext>
            </a:extLst>
          </p:cNvPr>
          <p:cNvPicPr>
            <a:picLocks noChangeAspect="1"/>
          </p:cNvPicPr>
          <p:nvPr/>
        </p:nvPicPr>
        <p:blipFill>
          <a:blip r:embed="rId2"/>
          <a:stretch>
            <a:fillRect/>
          </a:stretch>
        </p:blipFill>
        <p:spPr>
          <a:xfrm>
            <a:off x="119336" y="1563621"/>
            <a:ext cx="7273465" cy="4464496"/>
          </a:xfrm>
          <a:prstGeom prst="rect">
            <a:avLst/>
          </a:prstGeom>
        </p:spPr>
      </p:pic>
      <p:sp>
        <p:nvSpPr>
          <p:cNvPr id="7" name="ZoneTexte 6">
            <a:extLst>
              <a:ext uri="{FF2B5EF4-FFF2-40B4-BE49-F238E27FC236}">
                <a16:creationId xmlns:a16="http://schemas.microsoft.com/office/drawing/2014/main" id="{AC654105-73F3-4C33-B4EC-F2D7215EAA56}"/>
              </a:ext>
            </a:extLst>
          </p:cNvPr>
          <p:cNvSpPr txBox="1"/>
          <p:nvPr/>
        </p:nvSpPr>
        <p:spPr>
          <a:xfrm>
            <a:off x="263352" y="5843451"/>
            <a:ext cx="2880320" cy="369332"/>
          </a:xfrm>
          <a:prstGeom prst="rect">
            <a:avLst/>
          </a:prstGeom>
          <a:noFill/>
        </p:spPr>
        <p:txBody>
          <a:bodyPr wrap="square">
            <a:spAutoFit/>
          </a:bodyPr>
          <a:lstStyle/>
          <a:p>
            <a:r>
              <a:rPr lang="en-AU" dirty="0"/>
              <a:t>Natural Capital Partners</a:t>
            </a:r>
          </a:p>
        </p:txBody>
      </p:sp>
    </p:spTree>
    <p:extLst>
      <p:ext uri="{BB962C8B-B14F-4D97-AF65-F5344CB8AC3E}">
        <p14:creationId xmlns:p14="http://schemas.microsoft.com/office/powerpoint/2010/main" val="843122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14F4215-E706-4A39-8E52-6BA44A220DAC}"/>
              </a:ext>
            </a:extLst>
          </p:cNvPr>
          <p:cNvSpPr txBox="1"/>
          <p:nvPr/>
        </p:nvSpPr>
        <p:spPr>
          <a:xfrm>
            <a:off x="3119016" y="836712"/>
            <a:ext cx="5953968"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Power Purchasing Agreements PPA</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B30ECD3D-780B-4A66-9D4D-BB621C0DA874}"/>
              </a:ext>
            </a:extLst>
          </p:cNvPr>
          <p:cNvSpPr txBox="1"/>
          <p:nvPr/>
        </p:nvSpPr>
        <p:spPr>
          <a:xfrm>
            <a:off x="327137" y="1556792"/>
            <a:ext cx="3896655" cy="4524315"/>
          </a:xfrm>
          <a:prstGeom prst="rect">
            <a:avLst/>
          </a:prstGeom>
          <a:noFill/>
        </p:spPr>
        <p:txBody>
          <a:bodyPr wrap="square">
            <a:spAutoFit/>
          </a:bodyPr>
          <a:lstStyle/>
          <a:p>
            <a:r>
              <a:rPr lang="en-US" b="1" dirty="0"/>
              <a:t>Traditional</a:t>
            </a:r>
            <a:r>
              <a:rPr lang="en-US" dirty="0"/>
              <a:t> Power Purchase Agreement (“PPA”) is a contract between the public and private sector parties which underpin a power sector </a:t>
            </a:r>
            <a:r>
              <a:rPr lang="en-US" b="1" dirty="0"/>
              <a:t>PPP</a:t>
            </a:r>
            <a:r>
              <a:rPr lang="en-US" dirty="0"/>
              <a:t>. </a:t>
            </a:r>
          </a:p>
          <a:p>
            <a:endParaRPr lang="en-US" dirty="0"/>
          </a:p>
          <a:p>
            <a:r>
              <a:rPr lang="en-US" dirty="0"/>
              <a:t>It is typically between a public sector purchaser "</a:t>
            </a:r>
            <a:r>
              <a:rPr lang="en-US" dirty="0" err="1"/>
              <a:t>offtaker</a:t>
            </a:r>
            <a:r>
              <a:rPr lang="en-US" dirty="0"/>
              <a:t>" (often a state-owned electricity utility, in jurisdictions where the power sector is largely state operated) and a privately-owned power producer. </a:t>
            </a:r>
          </a:p>
          <a:p>
            <a:endParaRPr lang="en-US" dirty="0"/>
          </a:p>
          <a:p>
            <a:r>
              <a:rPr lang="en-US" dirty="0"/>
              <a:t>Traditional PPA is often combined with a BOT or concession agreement.</a:t>
            </a:r>
          </a:p>
        </p:txBody>
      </p:sp>
      <p:pic>
        <p:nvPicPr>
          <p:cNvPr id="7" name="Image 6">
            <a:extLst>
              <a:ext uri="{FF2B5EF4-FFF2-40B4-BE49-F238E27FC236}">
                <a16:creationId xmlns:a16="http://schemas.microsoft.com/office/drawing/2014/main" id="{705D0A06-ED71-44A2-B884-9914E4A8A683}"/>
              </a:ext>
            </a:extLst>
          </p:cNvPr>
          <p:cNvPicPr>
            <a:picLocks noChangeAspect="1"/>
          </p:cNvPicPr>
          <p:nvPr/>
        </p:nvPicPr>
        <p:blipFill>
          <a:blip r:embed="rId2"/>
          <a:stretch>
            <a:fillRect/>
          </a:stretch>
        </p:blipFill>
        <p:spPr>
          <a:xfrm>
            <a:off x="5087889" y="1896668"/>
            <a:ext cx="6048672" cy="4152944"/>
          </a:xfrm>
          <a:prstGeom prst="rect">
            <a:avLst/>
          </a:prstGeom>
        </p:spPr>
      </p:pic>
      <p:sp>
        <p:nvSpPr>
          <p:cNvPr id="9" name="ZoneTexte 8">
            <a:extLst>
              <a:ext uri="{FF2B5EF4-FFF2-40B4-BE49-F238E27FC236}">
                <a16:creationId xmlns:a16="http://schemas.microsoft.com/office/drawing/2014/main" id="{BD9A3A41-F139-4CAD-B115-FD3A3CE11EEB}"/>
              </a:ext>
            </a:extLst>
          </p:cNvPr>
          <p:cNvSpPr txBox="1"/>
          <p:nvPr/>
        </p:nvSpPr>
        <p:spPr>
          <a:xfrm>
            <a:off x="4655840" y="1556792"/>
            <a:ext cx="7416824" cy="369332"/>
          </a:xfrm>
          <a:prstGeom prst="rect">
            <a:avLst/>
          </a:prstGeom>
          <a:noFill/>
        </p:spPr>
        <p:txBody>
          <a:bodyPr wrap="square">
            <a:spAutoFit/>
          </a:bodyPr>
          <a:lstStyle/>
          <a:p>
            <a:r>
              <a:rPr lang="en-US" b="1" dirty="0"/>
              <a:t>Virtual</a:t>
            </a:r>
            <a:r>
              <a:rPr lang="en-US" dirty="0"/>
              <a:t> PPA for energy transition: combined with price hedging clause </a:t>
            </a:r>
            <a:endParaRPr lang="en-AU" dirty="0"/>
          </a:p>
        </p:txBody>
      </p:sp>
      <p:sp>
        <p:nvSpPr>
          <p:cNvPr id="11" name="ZoneTexte 10">
            <a:extLst>
              <a:ext uri="{FF2B5EF4-FFF2-40B4-BE49-F238E27FC236}">
                <a16:creationId xmlns:a16="http://schemas.microsoft.com/office/drawing/2014/main" id="{24D1CE08-B98B-4A92-B174-FDAF992977A8}"/>
              </a:ext>
            </a:extLst>
          </p:cNvPr>
          <p:cNvSpPr txBox="1"/>
          <p:nvPr/>
        </p:nvSpPr>
        <p:spPr>
          <a:xfrm>
            <a:off x="7032104" y="5403281"/>
            <a:ext cx="2920310" cy="646331"/>
          </a:xfrm>
          <a:prstGeom prst="rect">
            <a:avLst/>
          </a:prstGeom>
          <a:noFill/>
        </p:spPr>
        <p:txBody>
          <a:bodyPr wrap="square">
            <a:spAutoFit/>
          </a:bodyPr>
          <a:lstStyle/>
          <a:p>
            <a:r>
              <a:rPr lang="en-AU" dirty="0"/>
              <a:t>Kobus, Nasrallah, </a:t>
            </a:r>
            <a:r>
              <a:rPr lang="en-AU" dirty="0" err="1"/>
              <a:t>Guidera</a:t>
            </a:r>
            <a:r>
              <a:rPr lang="en-AU" dirty="0"/>
              <a:t>, March 2021</a:t>
            </a:r>
          </a:p>
        </p:txBody>
      </p:sp>
    </p:spTree>
    <p:extLst>
      <p:ext uri="{BB962C8B-B14F-4D97-AF65-F5344CB8AC3E}">
        <p14:creationId xmlns:p14="http://schemas.microsoft.com/office/powerpoint/2010/main" val="42929440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8">
            <a:extLst>
              <a:ext uri="{FF2B5EF4-FFF2-40B4-BE49-F238E27FC236}">
                <a16:creationId xmlns:a16="http://schemas.microsoft.com/office/drawing/2014/main" id="{7B79A37A-C0C2-4831-A352-059626B4F470}"/>
              </a:ext>
            </a:extLst>
          </p:cNvPr>
          <p:cNvGraphicFramePr/>
          <p:nvPr>
            <p:extLst>
              <p:ext uri="{D42A27DB-BD31-4B8C-83A1-F6EECF244321}">
                <p14:modId xmlns:p14="http://schemas.microsoft.com/office/powerpoint/2010/main" val="2392081082"/>
              </p:ext>
            </p:extLst>
          </p:nvPr>
        </p:nvGraphicFramePr>
        <p:xfrm>
          <a:off x="2126247" y="1628800"/>
          <a:ext cx="83400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37719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0CE6B55-864C-44D2-A20B-F4759CBB3857}"/>
              </a:ext>
            </a:extLst>
          </p:cNvPr>
          <p:cNvPicPr>
            <a:picLocks noChangeAspect="1"/>
          </p:cNvPicPr>
          <p:nvPr/>
        </p:nvPicPr>
        <p:blipFill>
          <a:blip r:embed="rId2"/>
          <a:stretch>
            <a:fillRect/>
          </a:stretch>
        </p:blipFill>
        <p:spPr>
          <a:xfrm>
            <a:off x="18728" y="2420888"/>
            <a:ext cx="4078426" cy="2713286"/>
          </a:xfrm>
          <a:prstGeom prst="rect">
            <a:avLst/>
          </a:prstGeom>
        </p:spPr>
      </p:pic>
      <p:sp>
        <p:nvSpPr>
          <p:cNvPr id="4" name="ZoneTexte 3">
            <a:extLst>
              <a:ext uri="{FF2B5EF4-FFF2-40B4-BE49-F238E27FC236}">
                <a16:creationId xmlns:a16="http://schemas.microsoft.com/office/drawing/2014/main" id="{F3014C97-E4C2-4FCC-8F96-0D67E28FC72E}"/>
              </a:ext>
            </a:extLst>
          </p:cNvPr>
          <p:cNvSpPr txBox="1"/>
          <p:nvPr/>
        </p:nvSpPr>
        <p:spPr>
          <a:xfrm>
            <a:off x="4223792" y="836542"/>
            <a:ext cx="2484013"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COP 26</a:t>
            </a:r>
            <a:r>
              <a:rPr lang="en-AU" sz="2400" b="1">
                <a:latin typeface="Times New Roman" panose="02020603050405020304" pitchFamily="18" charset="0"/>
                <a:cs typeface="Times New Roman" panose="02020603050405020304" pitchFamily="18" charset="0"/>
              </a:rPr>
              <a:t>, Glasgow</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8797A739-71C0-4111-A1C1-D6EFC935D4C1}"/>
              </a:ext>
            </a:extLst>
          </p:cNvPr>
          <p:cNvSpPr txBox="1"/>
          <p:nvPr/>
        </p:nvSpPr>
        <p:spPr>
          <a:xfrm>
            <a:off x="4223792" y="1501121"/>
            <a:ext cx="8064896" cy="4855240"/>
          </a:xfrm>
          <a:prstGeom prst="rect">
            <a:avLst/>
          </a:prstGeom>
          <a:noFill/>
        </p:spPr>
        <p:txBody>
          <a:bodyPr wrap="square">
            <a:spAutoFit/>
          </a:bodyPr>
          <a:lstStyle/>
          <a:p>
            <a:pPr>
              <a:lnSpc>
                <a:spcPct val="107000"/>
              </a:lnSpc>
              <a:spcAft>
                <a:spcPts val="800"/>
              </a:spcAft>
            </a:pPr>
            <a:r>
              <a:rPr lang="rm-CH" sz="1800" u="sng" dirty="0">
                <a:effectLst/>
                <a:latin typeface="Calibri" panose="020F0502020204030204" pitchFamily="34" charset="0"/>
                <a:ea typeface="等线" panose="02010600030101010101" pitchFamily="2" charset="-122"/>
                <a:cs typeface="Times New Roman" panose="02020603050405020304" pitchFamily="18" charset="0"/>
              </a:rPr>
              <a:t>General declarations and decisions</a:t>
            </a:r>
            <a:r>
              <a:rPr lang="rm-CH" sz="1800" dirty="0">
                <a:effectLst/>
                <a:latin typeface="Calibri" panose="020F0502020204030204" pitchFamily="34" charset="0"/>
                <a:ea typeface="等线" panose="02010600030101010101" pitchFamily="2" charset="-122"/>
                <a:cs typeface="Times New Roman" panose="02020603050405020304" pitchFamily="18" charset="0"/>
              </a:rPr>
              <a:t>: e.g. </a:t>
            </a:r>
            <a:r>
              <a:rPr lang="en-CH" sz="1800" dirty="0">
                <a:effectLst/>
                <a:latin typeface="Calibri" panose="020F0502020204030204" pitchFamily="34" charset="0"/>
                <a:ea typeface="等线" panose="02010600030101010101" pitchFamily="2" charset="-122"/>
                <a:cs typeface="Times New Roman" panose="02020603050405020304" pitchFamily="18" charset="0"/>
              </a:rPr>
              <a:t>Glasgow Climate Pact 13 Nov 2021: </a:t>
            </a:r>
            <a:r>
              <a:rPr lang="en-CH" sz="1800" u="sng" dirty="0">
                <a:solidFill>
                  <a:srgbClr val="0563C1"/>
                </a:solidFill>
                <a:effectLst/>
                <a:latin typeface="Calibri" panose="020F0502020204030204" pitchFamily="34" charset="0"/>
                <a:ea typeface="等线" panose="02010600030101010101" pitchFamily="2" charset="-122"/>
                <a:cs typeface="Times New Roman" panose="02020603050405020304" pitchFamily="18" charset="0"/>
                <a:hlinkClick r:id="rId3"/>
              </a:rPr>
              <a:t>https://unfccc.int/documents/310475</a:t>
            </a:r>
            <a:r>
              <a:rPr lang="en-CH" sz="1800" dirty="0">
                <a:effectLst/>
                <a:latin typeface="Calibri" panose="020F0502020204030204" pitchFamily="34" charset="0"/>
                <a:ea typeface="等线" panose="02010600030101010101" pitchFamily="2" charset="-122"/>
                <a:cs typeface="Times New Roman" panose="02020603050405020304" pitchFamily="18" charset="0"/>
              </a:rPr>
              <a:t> </a:t>
            </a:r>
          </a:p>
          <a:p>
            <a:pPr>
              <a:lnSpc>
                <a:spcPct val="107000"/>
              </a:lnSpc>
              <a:spcAft>
                <a:spcPts val="800"/>
              </a:spcAft>
            </a:pPr>
            <a:endParaRPr lang="rm-CH" dirty="0">
              <a:latin typeface="Calibri" panose="020F0502020204030204" pitchFamily="34" charset="0"/>
              <a:ea typeface="等线" panose="02010600030101010101" pitchFamily="2" charset="-122"/>
              <a:cs typeface="Times New Roman" panose="02020603050405020304" pitchFamily="18" charset="0"/>
            </a:endParaRPr>
          </a:p>
          <a:p>
            <a:pPr>
              <a:lnSpc>
                <a:spcPct val="107000"/>
              </a:lnSpc>
              <a:spcAft>
                <a:spcPts val="800"/>
              </a:spcAft>
            </a:pPr>
            <a:r>
              <a:rPr lang="rm-CH" sz="1800" u="sng" dirty="0">
                <a:effectLst/>
                <a:latin typeface="Calibri" panose="020F0502020204030204" pitchFamily="34" charset="0"/>
                <a:ea typeface="等线" panose="02010600030101010101" pitchFamily="2" charset="-122"/>
                <a:cs typeface="Times New Roman" panose="02020603050405020304" pitchFamily="18" charset="0"/>
              </a:rPr>
              <a:t>Completing the UNFCCC Rulebook</a:t>
            </a:r>
            <a:r>
              <a:rPr lang="rm-CH" u="sng" dirty="0">
                <a:latin typeface="Calibri" panose="020F0502020204030204" pitchFamily="34" charset="0"/>
                <a:ea typeface="等线" panose="02010600030101010101" pitchFamily="2" charset="-122"/>
                <a:cs typeface="Times New Roman" panose="02020603050405020304" pitchFamily="18" charset="0"/>
              </a:rPr>
              <a:t>, </a:t>
            </a:r>
            <a:r>
              <a:rPr lang="rm-CH" sz="1800" dirty="0">
                <a:effectLst/>
                <a:latin typeface="Calibri" panose="020F0502020204030204" pitchFamily="34" charset="0"/>
                <a:ea typeface="等线" panose="02010600030101010101" pitchFamily="2" charset="-122"/>
                <a:cs typeface="Times New Roman" panose="02020603050405020304" pitchFamily="18" charset="0"/>
              </a:rPr>
              <a:t>e.g. Guidance on Art. 6.2  </a:t>
            </a:r>
            <a:r>
              <a:rPr lang="rm-CH" sz="1800" dirty="0">
                <a:effectLst/>
                <a:latin typeface="Calibri" panose="020F0502020204030204" pitchFamily="34" charset="0"/>
                <a:ea typeface="等线" panose="02010600030101010101" pitchFamily="2" charset="-122"/>
                <a:cs typeface="Times New Roman" panose="02020603050405020304" pitchFamily="18" charset="0"/>
                <a:hlinkClick r:id="rId4"/>
              </a:rPr>
              <a:t>https://unfccc.int/sites/default/files/resource/cma3_auv_12a_PA_6.2.pdf</a:t>
            </a:r>
            <a:r>
              <a:rPr lang="rm-CH" sz="1800" dirty="0">
                <a:effectLst/>
                <a:latin typeface="Calibri" panose="020F0502020204030204" pitchFamily="34" charset="0"/>
                <a:ea typeface="等线" panose="02010600030101010101" pitchFamily="2" charset="-122"/>
                <a:cs typeface="Times New Roman" panose="02020603050405020304" pitchFamily="18" charset="0"/>
              </a:rPr>
              <a:t> </a:t>
            </a:r>
          </a:p>
          <a:p>
            <a:pPr>
              <a:lnSpc>
                <a:spcPct val="107000"/>
              </a:lnSpc>
              <a:spcAft>
                <a:spcPts val="800"/>
              </a:spcAft>
            </a:pPr>
            <a:endParaRPr lang="rm-CH" dirty="0">
              <a:latin typeface="Calibri" panose="020F0502020204030204" pitchFamily="34" charset="0"/>
              <a:ea typeface="等线" panose="02010600030101010101" pitchFamily="2" charset="-122"/>
              <a:cs typeface="Times New Roman" panose="02020603050405020304" pitchFamily="18" charset="0"/>
            </a:endParaRPr>
          </a:p>
          <a:p>
            <a:pPr>
              <a:lnSpc>
                <a:spcPct val="107000"/>
              </a:lnSpc>
              <a:spcAft>
                <a:spcPts val="800"/>
              </a:spcAft>
            </a:pPr>
            <a:r>
              <a:rPr lang="rm-CH" sz="1800" u="sng" dirty="0">
                <a:effectLst/>
                <a:latin typeface="Calibri" panose="020F0502020204030204" pitchFamily="34" charset="0"/>
                <a:ea typeface="等线" panose="02010600030101010101" pitchFamily="2" charset="-122"/>
                <a:cs typeface="Times New Roman" panose="02020603050405020304" pitchFamily="18" charset="0"/>
              </a:rPr>
              <a:t>Approx. 30 separate voluntary agreements on various topics (UK agenda):</a:t>
            </a:r>
          </a:p>
          <a:p>
            <a:pPr>
              <a:lnSpc>
                <a:spcPct val="107000"/>
              </a:lnSpc>
              <a:spcAft>
                <a:spcPts val="800"/>
              </a:spcAft>
            </a:pPr>
            <a:r>
              <a:rPr lang="en-CH" sz="1800" dirty="0">
                <a:effectLst/>
                <a:latin typeface="Calibri" panose="020F0502020204030204" pitchFamily="34" charset="0"/>
                <a:ea typeface="等线" panose="02010600030101010101" pitchFamily="2" charset="-122"/>
                <a:cs typeface="Times New Roman" panose="02020603050405020304" pitchFamily="18" charset="0"/>
              </a:rPr>
              <a:t>Main page: </a:t>
            </a:r>
            <a:r>
              <a:rPr lang="en-CH" sz="1800" u="sng" dirty="0">
                <a:solidFill>
                  <a:srgbClr val="0563C1"/>
                </a:solidFill>
                <a:effectLst/>
                <a:latin typeface="Calibri" panose="020F0502020204030204" pitchFamily="34" charset="0"/>
                <a:ea typeface="等线" panose="02010600030101010101" pitchFamily="2" charset="-122"/>
                <a:cs typeface="Times New Roman" panose="02020603050405020304" pitchFamily="18" charset="0"/>
                <a:hlinkClick r:id="rId5"/>
              </a:rPr>
              <a:t>https://ukcop26.org/the-conference/cop26-outcomes/</a:t>
            </a:r>
            <a:endParaRPr lang="rm-CH" sz="1800" u="sng" dirty="0">
              <a:solidFill>
                <a:srgbClr val="0563C1"/>
              </a:solidFill>
              <a:effectLst/>
              <a:latin typeface="Calibri" panose="020F0502020204030204" pitchFamily="34" charset="0"/>
              <a:ea typeface="等线" panose="02010600030101010101" pitchFamily="2" charset="-122"/>
              <a:cs typeface="Times New Roman" panose="02020603050405020304" pitchFamily="18" charset="0"/>
            </a:endParaRPr>
          </a:p>
          <a:p>
            <a:pPr>
              <a:lnSpc>
                <a:spcPct val="107000"/>
              </a:lnSpc>
              <a:spcAft>
                <a:spcPts val="800"/>
              </a:spcAft>
            </a:pPr>
            <a:r>
              <a:rPr lang="rm-CH" sz="1800" dirty="0">
                <a:effectLst/>
                <a:latin typeface="Calibri" panose="020F0502020204030204" pitchFamily="34" charset="0"/>
                <a:ea typeface="等线" panose="02010600030101010101" pitchFamily="2" charset="-122"/>
                <a:cs typeface="Times New Roman" panose="02020603050405020304" pitchFamily="18" charset="0"/>
              </a:rPr>
              <a:t>Coal, Cars, Cash, Trees, Methane</a:t>
            </a:r>
          </a:p>
          <a:p>
            <a:pPr>
              <a:lnSpc>
                <a:spcPct val="107000"/>
              </a:lnSpc>
              <a:spcAft>
                <a:spcPts val="800"/>
              </a:spcAft>
            </a:pPr>
            <a:endParaRPr lang="rm-CH" sz="1800" dirty="0">
              <a:effectLst/>
              <a:latin typeface="Calibri" panose="020F0502020204030204" pitchFamily="34" charset="0"/>
              <a:ea typeface="等线" panose="02010600030101010101" pitchFamily="2" charset="-122"/>
              <a:cs typeface="Times New Roman" panose="02020603050405020304" pitchFamily="18" charset="0"/>
            </a:endParaRPr>
          </a:p>
          <a:p>
            <a:pPr>
              <a:lnSpc>
                <a:spcPct val="107000"/>
              </a:lnSpc>
              <a:spcAft>
                <a:spcPts val="800"/>
              </a:spcAft>
            </a:pPr>
            <a:r>
              <a:rPr lang="rm-CH" u="sng" dirty="0">
                <a:latin typeface="Calibri" panose="020F0502020204030204" pitchFamily="34" charset="0"/>
                <a:ea typeface="等线" panose="02010600030101010101" pitchFamily="2" charset="-122"/>
                <a:cs typeface="Times New Roman" panose="02020603050405020304" pitchFamily="18" charset="0"/>
              </a:rPr>
              <a:t>Bilateral agreements:</a:t>
            </a:r>
          </a:p>
          <a:p>
            <a:pPr>
              <a:lnSpc>
                <a:spcPct val="107000"/>
              </a:lnSpc>
              <a:spcAft>
                <a:spcPts val="800"/>
              </a:spcAft>
            </a:pPr>
            <a:r>
              <a:rPr lang="rm-CH" sz="1800" dirty="0">
                <a:effectLst/>
                <a:latin typeface="Calibri" panose="020F0502020204030204" pitchFamily="34" charset="0"/>
                <a:ea typeface="等线" panose="02010600030101010101" pitchFamily="2" charset="-122"/>
                <a:cs typeface="Times New Roman" panose="02020603050405020304" pitchFamily="18" charset="0"/>
              </a:rPr>
              <a:t>e.g. US-China: </a:t>
            </a:r>
            <a:r>
              <a:rPr lang="rm-CH" sz="1800" dirty="0">
                <a:effectLst/>
                <a:latin typeface="Calibri" panose="020F0502020204030204" pitchFamily="34" charset="0"/>
                <a:ea typeface="等线" panose="02010600030101010101" pitchFamily="2" charset="-122"/>
                <a:cs typeface="Times New Roman" panose="02020603050405020304" pitchFamily="18" charset="0"/>
                <a:hlinkClick r:id="rId6"/>
              </a:rPr>
              <a:t>https://www.state.gov/u-s-china-joint-glasgow-declaration-on-enhancing-climate-action-in-the-2020s/</a:t>
            </a:r>
            <a:r>
              <a:rPr lang="rm-CH" sz="1800" dirty="0">
                <a:effectLst/>
                <a:latin typeface="Calibri" panose="020F0502020204030204" pitchFamily="34" charset="0"/>
                <a:ea typeface="等线" panose="02010600030101010101" pitchFamily="2" charset="-122"/>
                <a:cs typeface="Times New Roman" panose="02020603050405020304" pitchFamily="18" charset="0"/>
              </a:rPr>
              <a:t> </a:t>
            </a:r>
            <a:endParaRPr lang="en-CH" sz="1800" dirty="0">
              <a:effectLst/>
              <a:latin typeface="Calibri" panose="020F050202020403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0993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4">
            <a:extLst>
              <a:ext uri="{FF2B5EF4-FFF2-40B4-BE49-F238E27FC236}">
                <a16:creationId xmlns:a16="http://schemas.microsoft.com/office/drawing/2014/main" id="{23347231-0DE9-4FF0-B685-C982F16BCA08}"/>
              </a:ext>
            </a:extLst>
          </p:cNvPr>
          <p:cNvSpPr/>
          <p:nvPr/>
        </p:nvSpPr>
        <p:spPr>
          <a:xfrm>
            <a:off x="1919536" y="923541"/>
            <a:ext cx="7416464" cy="461665"/>
          </a:xfrm>
          <a:prstGeom prst="rect">
            <a:avLst/>
          </a:prstGeom>
        </p:spPr>
        <p:txBody>
          <a:bodyPr wrap="square">
            <a:spAutoFit/>
          </a:bodyPr>
          <a:lstStyle/>
          <a:p>
            <a:pPr algn="ctr"/>
            <a:r>
              <a:rPr lang="en-AU" altLang="zh-CN" sz="2400" b="1">
                <a:latin typeface="Times New Roman" panose="02020603050405020304" pitchFamily="18" charset="0"/>
                <a:ea typeface="仿宋" panose="02010609060101010101" pitchFamily="49" charset="-122"/>
                <a:cs typeface="Times New Roman" panose="02020603050405020304" pitchFamily="18" charset="0"/>
              </a:rPr>
              <a:t>Asia Pacific Economic Cooperation (APEC)</a:t>
            </a:r>
            <a:endParaRPr lang="en-AU" altLang="zh-CN" sz="2400" b="1">
              <a:latin typeface="Times New Roman" panose="02020603050405020304" pitchFamily="18" charset="0"/>
              <a:cs typeface="Times New Roman" panose="02020603050405020304" pitchFamily="18" charset="0"/>
            </a:endParaRPr>
          </a:p>
        </p:txBody>
      </p:sp>
      <p:pic>
        <p:nvPicPr>
          <p:cNvPr id="4" name="Picture 4" descr="See the source image">
            <a:extLst>
              <a:ext uri="{FF2B5EF4-FFF2-40B4-BE49-F238E27FC236}">
                <a16:creationId xmlns:a16="http://schemas.microsoft.com/office/drawing/2014/main" id="{E92584E2-CFB3-45C6-B6B4-46B974B47B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753" y="1556791"/>
            <a:ext cx="7416465" cy="4536505"/>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BBD138C6-89F4-4DE2-BD27-AD848346D245}"/>
              </a:ext>
            </a:extLst>
          </p:cNvPr>
          <p:cNvSpPr txBox="1"/>
          <p:nvPr/>
        </p:nvSpPr>
        <p:spPr>
          <a:xfrm>
            <a:off x="8251847" y="1593389"/>
            <a:ext cx="3600400" cy="4524315"/>
          </a:xfrm>
          <a:prstGeom prst="rect">
            <a:avLst/>
          </a:prstGeom>
          <a:noFill/>
        </p:spPr>
        <p:txBody>
          <a:bodyPr wrap="square">
            <a:spAutoFit/>
          </a:bodyPr>
          <a:lstStyle/>
          <a:p>
            <a:r>
              <a:rPr lang="en-AU" spc="-1" dirty="0">
                <a:latin typeface="Arial" panose="020B0604020202020204" pitchFamily="34" charset="0"/>
                <a:ea typeface="DejaVu Sans"/>
                <a:cs typeface="Arial" panose="020B0604020202020204" pitchFamily="34" charset="0"/>
              </a:rPr>
              <a:t>Created</a:t>
            </a:r>
            <a:r>
              <a:rPr lang="en-AU" sz="1800" b="0" strike="noStrike" spc="-1" dirty="0">
                <a:latin typeface="Arial" panose="020B0604020202020204" pitchFamily="34" charset="0"/>
                <a:ea typeface="DejaVu Sans"/>
                <a:cs typeface="Arial" panose="020B0604020202020204" pitchFamily="34" charset="0"/>
              </a:rPr>
              <a:t> </a:t>
            </a:r>
            <a:r>
              <a:rPr lang="en-AU" spc="-1" dirty="0">
                <a:latin typeface="Arial" panose="020B0604020202020204" pitchFamily="34" charset="0"/>
                <a:ea typeface="DejaVu Sans"/>
                <a:cs typeface="Arial" panose="020B0604020202020204" pitchFamily="34" charset="0"/>
              </a:rPr>
              <a:t>i</a:t>
            </a:r>
            <a:r>
              <a:rPr lang="en-AU" sz="1800" b="0" strike="noStrike" spc="-1" dirty="0">
                <a:latin typeface="Arial" panose="020B0604020202020204" pitchFamily="34" charset="0"/>
                <a:ea typeface="DejaVu Sans"/>
                <a:cs typeface="Arial" panose="020B0604020202020204" pitchFamily="34" charset="0"/>
              </a:rPr>
              <a:t>n 1989 in Canberra</a:t>
            </a:r>
          </a:p>
          <a:p>
            <a:r>
              <a:rPr lang="en-AU" sz="1800" b="0" strike="noStrike" spc="-1" dirty="0">
                <a:latin typeface="Arial" panose="020B0604020202020204" pitchFamily="34" charset="0"/>
                <a:ea typeface="DejaVu Sans"/>
                <a:cs typeface="Arial" panose="020B0604020202020204" pitchFamily="34" charset="0"/>
              </a:rPr>
              <a:t>21 member economies</a:t>
            </a:r>
            <a:endParaRPr lang="en-AU" spc="-1" dirty="0">
              <a:latin typeface="Arial" panose="020B0604020202020204" pitchFamily="34" charset="0"/>
              <a:ea typeface="DejaVu Sans"/>
              <a:cs typeface="Arial" panose="020B0604020202020204" pitchFamily="34" charset="0"/>
            </a:endParaRPr>
          </a:p>
          <a:p>
            <a:endParaRPr lang="en-AU" spc="-1" dirty="0">
              <a:latin typeface="Arial" panose="020B0604020202020204" pitchFamily="34" charset="0"/>
              <a:ea typeface="DejaVu Sans"/>
              <a:cs typeface="Arial" panose="020B0604020202020204" pitchFamily="34" charset="0"/>
            </a:endParaRPr>
          </a:p>
          <a:p>
            <a:r>
              <a:rPr lang="en-AU" spc="-1" dirty="0">
                <a:latin typeface="Arial" panose="020B0604020202020204" pitchFamily="34" charset="0"/>
                <a:ea typeface="DejaVu Sans"/>
                <a:cs typeface="Arial" panose="020B0604020202020204" pitchFamily="34" charset="0"/>
              </a:rPr>
              <a:t>38% of world population</a:t>
            </a:r>
          </a:p>
          <a:p>
            <a:r>
              <a:rPr lang="en-AU" spc="-1" dirty="0">
                <a:latin typeface="Arial" panose="020B0604020202020204" pitchFamily="34" charset="0"/>
                <a:ea typeface="DejaVu Sans"/>
                <a:cs typeface="Arial" panose="020B0604020202020204" pitchFamily="34" charset="0"/>
              </a:rPr>
              <a:t>42% of global terrestrial surface</a:t>
            </a:r>
          </a:p>
          <a:p>
            <a:r>
              <a:rPr lang="en-AU" spc="-1" dirty="0">
                <a:latin typeface="Arial" panose="020B0604020202020204" pitchFamily="34" charset="0"/>
                <a:ea typeface="DejaVu Sans"/>
                <a:cs typeface="Arial" panose="020B0604020202020204" pitchFamily="34" charset="0"/>
              </a:rPr>
              <a:t>47% of world trade</a:t>
            </a:r>
          </a:p>
          <a:p>
            <a:r>
              <a:rPr lang="en-AU" spc="-1" dirty="0">
                <a:latin typeface="Arial" panose="020B0604020202020204" pitchFamily="34" charset="0"/>
                <a:ea typeface="DejaVu Sans"/>
                <a:cs typeface="Arial" panose="020B0604020202020204" pitchFamily="34" charset="0"/>
              </a:rPr>
              <a:t>60% of global GDP</a:t>
            </a:r>
          </a:p>
          <a:p>
            <a:r>
              <a:rPr lang="en-AU" spc="-1" dirty="0">
                <a:latin typeface="Arial" panose="020B0604020202020204" pitchFamily="34" charset="0"/>
                <a:ea typeface="DejaVu Sans"/>
                <a:cs typeface="Arial" panose="020B0604020202020204" pitchFamily="34" charset="0"/>
              </a:rPr>
              <a:t>62% of global CO2 emissions</a:t>
            </a:r>
          </a:p>
          <a:p>
            <a:endParaRPr lang="en-AU" spc="-1" dirty="0">
              <a:latin typeface="Arial" panose="020B0604020202020204" pitchFamily="34" charset="0"/>
              <a:ea typeface="DejaVu Sans"/>
              <a:cs typeface="Arial" panose="020B0604020202020204" pitchFamily="34" charset="0"/>
            </a:endParaRPr>
          </a:p>
          <a:p>
            <a:r>
              <a:rPr lang="en-AU" spc="-1" dirty="0">
                <a:latin typeface="Arial" panose="020B0604020202020204" pitchFamily="34" charset="0"/>
                <a:ea typeface="DejaVu Sans"/>
                <a:cs typeface="Arial" panose="020B0604020202020204" pitchFamily="34" charset="0"/>
              </a:rPr>
              <a:t>Rotating annual presidency</a:t>
            </a:r>
          </a:p>
          <a:p>
            <a:r>
              <a:rPr lang="en-AU" spc="-1" dirty="0">
                <a:latin typeface="Arial" panose="020B0604020202020204" pitchFamily="34" charset="0"/>
                <a:ea typeface="DejaVu Sans"/>
                <a:cs typeface="Arial" panose="020B0604020202020204" pitchFamily="34" charset="0"/>
              </a:rPr>
              <a:t>APEC-Secretariat in Singapore</a:t>
            </a:r>
          </a:p>
          <a:p>
            <a:endParaRPr lang="en-AU" spc="-1" dirty="0">
              <a:latin typeface="Arial" panose="020B0604020202020204" pitchFamily="34" charset="0"/>
              <a:ea typeface="DejaVu Sans"/>
              <a:cs typeface="Arial" panose="020B0604020202020204" pitchFamily="34" charset="0"/>
            </a:endParaRPr>
          </a:p>
          <a:p>
            <a:r>
              <a:rPr lang="en-AU" spc="-1" dirty="0">
                <a:latin typeface="Arial" panose="020B0604020202020204" pitchFamily="34" charset="0"/>
                <a:ea typeface="DejaVu Sans"/>
                <a:cs typeface="Arial" panose="020B0604020202020204" pitchFamily="34" charset="0"/>
              </a:rPr>
              <a:t>Energy Working Group with several Sub-groups and two Research </a:t>
            </a:r>
            <a:r>
              <a:rPr lang="en-AU" spc="-1" dirty="0" err="1">
                <a:latin typeface="Arial" panose="020B0604020202020204" pitchFamily="34" charset="0"/>
                <a:ea typeface="DejaVu Sans"/>
                <a:cs typeface="Arial" panose="020B0604020202020204" pitchFamily="34" charset="0"/>
              </a:rPr>
              <a:t>Centers</a:t>
            </a:r>
            <a:r>
              <a:rPr lang="en-AU" spc="-1" dirty="0">
                <a:latin typeface="Arial" panose="020B0604020202020204" pitchFamily="34" charset="0"/>
                <a:ea typeface="DejaVu Sans"/>
                <a:cs typeface="Arial" panose="020B0604020202020204" pitchFamily="34" charset="0"/>
              </a:rPr>
              <a:t>: APSEC in China and APERC in Japan</a:t>
            </a:r>
          </a:p>
        </p:txBody>
      </p:sp>
    </p:spTree>
    <p:extLst>
      <p:ext uri="{BB962C8B-B14F-4D97-AF65-F5344CB8AC3E}">
        <p14:creationId xmlns:p14="http://schemas.microsoft.com/office/powerpoint/2010/main" val="31492754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CEB53590-C9A0-4A9E-9124-07F59D8003FA}"/>
              </a:ext>
            </a:extLst>
          </p:cNvPr>
          <p:cNvSpPr txBox="1"/>
          <p:nvPr/>
        </p:nvSpPr>
        <p:spPr>
          <a:xfrm>
            <a:off x="479376" y="5661248"/>
            <a:ext cx="10945216" cy="369332"/>
          </a:xfrm>
          <a:prstGeom prst="rect">
            <a:avLst/>
          </a:prstGeom>
          <a:noFill/>
        </p:spPr>
        <p:txBody>
          <a:bodyPr wrap="square">
            <a:spAutoFit/>
          </a:bodyPr>
          <a:lstStyle/>
          <a:p>
            <a:r>
              <a:rPr lang="fr-CH" dirty="0">
                <a:hlinkClick r:id="rId2"/>
              </a:rPr>
              <a:t>https://ukcop26.org/wp-content/uploads/2021/10/Climate-Finance-Delivery-Plan-1.pdf</a:t>
            </a:r>
            <a:r>
              <a:rPr lang="fr-CH" dirty="0"/>
              <a:t> </a:t>
            </a:r>
          </a:p>
        </p:txBody>
      </p:sp>
      <p:pic>
        <p:nvPicPr>
          <p:cNvPr id="6" name="Image 5">
            <a:extLst>
              <a:ext uri="{FF2B5EF4-FFF2-40B4-BE49-F238E27FC236}">
                <a16:creationId xmlns:a16="http://schemas.microsoft.com/office/drawing/2014/main" id="{C0C22BA5-91FD-4B0D-91F7-0909803C9AF5}"/>
              </a:ext>
            </a:extLst>
          </p:cNvPr>
          <p:cNvPicPr>
            <a:picLocks noChangeAspect="1"/>
          </p:cNvPicPr>
          <p:nvPr/>
        </p:nvPicPr>
        <p:blipFill>
          <a:blip r:embed="rId3"/>
          <a:stretch>
            <a:fillRect/>
          </a:stretch>
        </p:blipFill>
        <p:spPr>
          <a:xfrm>
            <a:off x="14412" y="1628800"/>
            <a:ext cx="8961908" cy="3905696"/>
          </a:xfrm>
          <a:prstGeom prst="rect">
            <a:avLst/>
          </a:prstGeom>
        </p:spPr>
      </p:pic>
      <p:sp>
        <p:nvSpPr>
          <p:cNvPr id="10" name="ZoneTexte 9">
            <a:extLst>
              <a:ext uri="{FF2B5EF4-FFF2-40B4-BE49-F238E27FC236}">
                <a16:creationId xmlns:a16="http://schemas.microsoft.com/office/drawing/2014/main" id="{A29B59D2-4B3E-450B-86E9-6951291DDF53}"/>
              </a:ext>
            </a:extLst>
          </p:cNvPr>
          <p:cNvSpPr txBox="1"/>
          <p:nvPr/>
        </p:nvSpPr>
        <p:spPr>
          <a:xfrm>
            <a:off x="1840121" y="886371"/>
            <a:ext cx="8223726"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Climate Finance Delivery Plan Meeting the US$ 100 bn Goal</a:t>
            </a:r>
          </a:p>
        </p:txBody>
      </p:sp>
      <p:sp>
        <p:nvSpPr>
          <p:cNvPr id="12" name="ZoneTexte 11">
            <a:extLst>
              <a:ext uri="{FF2B5EF4-FFF2-40B4-BE49-F238E27FC236}">
                <a16:creationId xmlns:a16="http://schemas.microsoft.com/office/drawing/2014/main" id="{FA3DEF17-1230-460E-8C44-AC278E4C4B6E}"/>
              </a:ext>
            </a:extLst>
          </p:cNvPr>
          <p:cNvSpPr txBox="1"/>
          <p:nvPr/>
        </p:nvSpPr>
        <p:spPr>
          <a:xfrm>
            <a:off x="8976320" y="1844824"/>
            <a:ext cx="2880320" cy="2031325"/>
          </a:xfrm>
          <a:prstGeom prst="rect">
            <a:avLst/>
          </a:prstGeom>
          <a:noFill/>
        </p:spPr>
        <p:txBody>
          <a:bodyPr wrap="square">
            <a:spAutoFit/>
          </a:bodyPr>
          <a:lstStyle/>
          <a:p>
            <a:r>
              <a:rPr lang="rm-CH" dirty="0"/>
              <a:t>UN 2015 Addis Abbeba Action Agenda: affirmed USD 100 billion $ ODA pledge by developed economies to attain the Paris Climate Agreement goal</a:t>
            </a:r>
          </a:p>
        </p:txBody>
      </p:sp>
    </p:spTree>
    <p:extLst>
      <p:ext uri="{BB962C8B-B14F-4D97-AF65-F5344CB8AC3E}">
        <p14:creationId xmlns:p14="http://schemas.microsoft.com/office/powerpoint/2010/main" val="12739093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4AE61AD1-C414-4BB5-A5BB-C607EDF45F7C}"/>
              </a:ext>
            </a:extLst>
          </p:cNvPr>
          <p:cNvSpPr>
            <a:spLocks noGrp="1"/>
          </p:cNvSpPr>
          <p:nvPr>
            <p:ph type="sldNum" sz="quarter" idx="12"/>
          </p:nvPr>
        </p:nvSpPr>
        <p:spPr/>
        <p:txBody>
          <a:bodyPr/>
          <a:lstStyle/>
          <a:p>
            <a:fld id="{0C913308-F349-4B6D-A68A-DD1791B4A57B}" type="slidenum">
              <a:rPr lang="zh-CN" altLang="en-US" smtClean="0"/>
              <a:t>41</a:t>
            </a:fld>
            <a:endParaRPr lang="zh-CN" altLang="en-US"/>
          </a:p>
        </p:txBody>
      </p:sp>
      <p:pic>
        <p:nvPicPr>
          <p:cNvPr id="3" name="Image 2">
            <a:extLst>
              <a:ext uri="{FF2B5EF4-FFF2-40B4-BE49-F238E27FC236}">
                <a16:creationId xmlns:a16="http://schemas.microsoft.com/office/drawing/2014/main" id="{D9D3F87D-63FF-49B6-B4FE-8D9427A176C7}"/>
              </a:ext>
            </a:extLst>
          </p:cNvPr>
          <p:cNvPicPr>
            <a:picLocks noChangeAspect="1"/>
          </p:cNvPicPr>
          <p:nvPr/>
        </p:nvPicPr>
        <p:blipFill>
          <a:blip r:embed="rId2"/>
          <a:stretch>
            <a:fillRect/>
          </a:stretch>
        </p:blipFill>
        <p:spPr>
          <a:xfrm>
            <a:off x="911424" y="1613729"/>
            <a:ext cx="7289424" cy="4407559"/>
          </a:xfrm>
          <a:prstGeom prst="rect">
            <a:avLst/>
          </a:prstGeom>
        </p:spPr>
      </p:pic>
      <p:sp>
        <p:nvSpPr>
          <p:cNvPr id="4" name="ZoneTexte 3">
            <a:extLst>
              <a:ext uri="{FF2B5EF4-FFF2-40B4-BE49-F238E27FC236}">
                <a16:creationId xmlns:a16="http://schemas.microsoft.com/office/drawing/2014/main" id="{D0D182DE-5F58-487C-A452-C1E8CAE05D4A}"/>
              </a:ext>
            </a:extLst>
          </p:cNvPr>
          <p:cNvSpPr txBox="1"/>
          <p:nvPr/>
        </p:nvSpPr>
        <p:spPr>
          <a:xfrm>
            <a:off x="1703512" y="836712"/>
            <a:ext cx="9206879"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Only 2% of the World’s public financial support goes to renewables  </a:t>
            </a:r>
            <a:endParaRPr lang="en-AU" sz="2400" b="1"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5572EB3A-74E0-4793-B765-D757753ADD81}"/>
              </a:ext>
            </a:extLst>
          </p:cNvPr>
          <p:cNvSpPr txBox="1"/>
          <p:nvPr/>
        </p:nvSpPr>
        <p:spPr>
          <a:xfrm>
            <a:off x="47328" y="4543960"/>
            <a:ext cx="2964315" cy="1477328"/>
          </a:xfrm>
          <a:prstGeom prst="rect">
            <a:avLst/>
          </a:prstGeom>
          <a:noFill/>
        </p:spPr>
        <p:txBody>
          <a:bodyPr wrap="square">
            <a:spAutoFit/>
          </a:bodyPr>
          <a:lstStyle/>
          <a:p>
            <a:r>
              <a:rPr lang="fr-CH" dirty="0">
                <a:hlinkClick r:id="rId3"/>
              </a:rPr>
              <a:t>https://www.iea.org/reports/sustainable-recovery-tracker/tracking-sustainable-recoveries#abstract</a:t>
            </a:r>
            <a:r>
              <a:rPr lang="fr-CH" dirty="0"/>
              <a:t> </a:t>
            </a:r>
          </a:p>
        </p:txBody>
      </p:sp>
      <p:sp>
        <p:nvSpPr>
          <p:cNvPr id="8" name="ZoneTexte 7">
            <a:extLst>
              <a:ext uri="{FF2B5EF4-FFF2-40B4-BE49-F238E27FC236}">
                <a16:creationId xmlns:a16="http://schemas.microsoft.com/office/drawing/2014/main" id="{2EE9A97F-F8B8-4113-9E9A-EA5FF5D3856C}"/>
              </a:ext>
            </a:extLst>
          </p:cNvPr>
          <p:cNvSpPr txBox="1"/>
          <p:nvPr/>
        </p:nvSpPr>
        <p:spPr>
          <a:xfrm>
            <a:off x="7824192" y="1613729"/>
            <a:ext cx="4032448" cy="3416320"/>
          </a:xfrm>
          <a:prstGeom prst="rect">
            <a:avLst/>
          </a:prstGeom>
          <a:noFill/>
        </p:spPr>
        <p:txBody>
          <a:bodyPr wrap="square">
            <a:spAutoFit/>
          </a:bodyPr>
          <a:lstStyle/>
          <a:p>
            <a:r>
              <a:rPr lang="en-US" dirty="0"/>
              <a:t>By mid-2021, globally USD 16 trillion to address COVID-19 measures</a:t>
            </a:r>
          </a:p>
          <a:p>
            <a:endParaRPr lang="en-US" dirty="0"/>
          </a:p>
          <a:p>
            <a:r>
              <a:rPr lang="en-US" dirty="0"/>
              <a:t>Of these, USD 2.3 trillion directed toward economic recovery, defined as long-term projects and measures to boost growth</a:t>
            </a:r>
          </a:p>
          <a:p>
            <a:endParaRPr lang="en-US" dirty="0"/>
          </a:p>
          <a:p>
            <a:r>
              <a:rPr lang="fr-CH" dirty="0"/>
              <a:t>Of </a:t>
            </a:r>
            <a:r>
              <a:rPr lang="fr-CH" dirty="0" err="1"/>
              <a:t>these</a:t>
            </a:r>
            <a:r>
              <a:rPr lang="fr-CH" dirty="0"/>
              <a:t>, </a:t>
            </a:r>
            <a:r>
              <a:rPr lang="en-US" dirty="0"/>
              <a:t>USD 380 billion directed to energy-related sustainable recovery</a:t>
            </a:r>
          </a:p>
          <a:p>
            <a:endParaRPr lang="en-US" dirty="0"/>
          </a:p>
          <a:p>
            <a:r>
              <a:rPr lang="en-US" dirty="0"/>
              <a:t> </a:t>
            </a:r>
            <a:endParaRPr lang="fr-CH" dirty="0"/>
          </a:p>
        </p:txBody>
      </p:sp>
    </p:spTree>
    <p:extLst>
      <p:ext uri="{BB962C8B-B14F-4D97-AF65-F5344CB8AC3E}">
        <p14:creationId xmlns:p14="http://schemas.microsoft.com/office/powerpoint/2010/main" val="11689546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AF4B48C-02A4-4702-AB4F-4189AFA81919}"/>
              </a:ext>
            </a:extLst>
          </p:cNvPr>
          <p:cNvSpPr txBox="1"/>
          <p:nvPr/>
        </p:nvSpPr>
        <p:spPr>
          <a:xfrm>
            <a:off x="3719736" y="836712"/>
            <a:ext cx="4065537"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Global energy subsidies 2017 </a:t>
            </a:r>
          </a:p>
        </p:txBody>
      </p:sp>
      <p:pic>
        <p:nvPicPr>
          <p:cNvPr id="12" name="Image 11">
            <a:extLst>
              <a:ext uri="{FF2B5EF4-FFF2-40B4-BE49-F238E27FC236}">
                <a16:creationId xmlns:a16="http://schemas.microsoft.com/office/drawing/2014/main" id="{F56CD8AF-79CC-4753-BD4D-FA597EEB283E}"/>
              </a:ext>
            </a:extLst>
          </p:cNvPr>
          <p:cNvPicPr>
            <a:picLocks noChangeAspect="1"/>
          </p:cNvPicPr>
          <p:nvPr/>
        </p:nvPicPr>
        <p:blipFill>
          <a:blip r:embed="rId2"/>
          <a:stretch>
            <a:fillRect/>
          </a:stretch>
        </p:blipFill>
        <p:spPr>
          <a:xfrm>
            <a:off x="479376" y="1566053"/>
            <a:ext cx="6539376" cy="4627676"/>
          </a:xfrm>
          <a:prstGeom prst="rect">
            <a:avLst/>
          </a:prstGeom>
        </p:spPr>
      </p:pic>
      <p:sp>
        <p:nvSpPr>
          <p:cNvPr id="14" name="ZoneTexte 13">
            <a:extLst>
              <a:ext uri="{FF2B5EF4-FFF2-40B4-BE49-F238E27FC236}">
                <a16:creationId xmlns:a16="http://schemas.microsoft.com/office/drawing/2014/main" id="{29B44922-2F2E-4F17-9ABD-ED6E34E9330F}"/>
              </a:ext>
            </a:extLst>
          </p:cNvPr>
          <p:cNvSpPr txBox="1"/>
          <p:nvPr/>
        </p:nvSpPr>
        <p:spPr>
          <a:xfrm>
            <a:off x="119336" y="5824397"/>
            <a:ext cx="10945216" cy="369332"/>
          </a:xfrm>
          <a:prstGeom prst="rect">
            <a:avLst/>
          </a:prstGeom>
          <a:noFill/>
        </p:spPr>
        <p:txBody>
          <a:bodyPr wrap="square">
            <a:spAutoFit/>
          </a:bodyPr>
          <a:lstStyle/>
          <a:p>
            <a:r>
              <a:rPr lang="fr-CH" dirty="0">
                <a:hlinkClick r:id="rId3"/>
              </a:rPr>
              <a:t>https://irena.org/-/media/Files/IRENA/Agency/Publication/2020/Apr/IRENA_Energy_subsidies_2020.pdf</a:t>
            </a:r>
            <a:r>
              <a:rPr lang="fr-CH" dirty="0"/>
              <a:t> </a:t>
            </a:r>
          </a:p>
        </p:txBody>
      </p:sp>
      <p:sp>
        <p:nvSpPr>
          <p:cNvPr id="15" name="ZoneTexte 14">
            <a:extLst>
              <a:ext uri="{FF2B5EF4-FFF2-40B4-BE49-F238E27FC236}">
                <a16:creationId xmlns:a16="http://schemas.microsoft.com/office/drawing/2014/main" id="{1CA7EFC6-7DA4-464D-BB1D-57E259698CBB}"/>
              </a:ext>
            </a:extLst>
          </p:cNvPr>
          <p:cNvSpPr txBox="1"/>
          <p:nvPr/>
        </p:nvSpPr>
        <p:spPr>
          <a:xfrm>
            <a:off x="7680176" y="1566053"/>
            <a:ext cx="4392488" cy="3139321"/>
          </a:xfrm>
          <a:prstGeom prst="rect">
            <a:avLst/>
          </a:prstGeom>
          <a:noFill/>
        </p:spPr>
        <p:txBody>
          <a:bodyPr wrap="square">
            <a:spAutoFit/>
          </a:bodyPr>
          <a:lstStyle/>
          <a:p>
            <a:r>
              <a:rPr lang="en-CH" dirty="0"/>
              <a:t>Fossil fuels </a:t>
            </a:r>
            <a:r>
              <a:rPr lang="rm-CH" dirty="0"/>
              <a:t>still</a:t>
            </a:r>
            <a:r>
              <a:rPr lang="en-CH" dirty="0"/>
              <a:t> </a:t>
            </a:r>
            <a:r>
              <a:rPr lang="rm-CH" dirty="0"/>
              <a:t>receive around four times as much direct public support as renewables; their external costs could be 8 to 10 times higher.</a:t>
            </a:r>
          </a:p>
          <a:p>
            <a:endParaRPr lang="rm-CH" dirty="0"/>
          </a:p>
          <a:p>
            <a:r>
              <a:rPr lang="rm-CH" dirty="0"/>
              <a:t>Fossil fuel subsidies slowly decrease by about US$ 100 billion per decade</a:t>
            </a:r>
          </a:p>
          <a:p>
            <a:endParaRPr lang="rm-CH" dirty="0"/>
          </a:p>
          <a:p>
            <a:r>
              <a:rPr lang="rm-CH" dirty="0"/>
              <a:t>Renewables: support measures have increases in recent times after COVID-19 stimulus packages.</a:t>
            </a:r>
          </a:p>
        </p:txBody>
      </p:sp>
    </p:spTree>
    <p:extLst>
      <p:ext uri="{BB962C8B-B14F-4D97-AF65-F5344CB8AC3E}">
        <p14:creationId xmlns:p14="http://schemas.microsoft.com/office/powerpoint/2010/main" val="24569245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5BDB7BA-B973-473D-8770-02905D503B3D}"/>
              </a:ext>
            </a:extLst>
          </p:cNvPr>
          <p:cNvSpPr txBox="1"/>
          <p:nvPr/>
        </p:nvSpPr>
        <p:spPr>
          <a:xfrm>
            <a:off x="1991545" y="797217"/>
            <a:ext cx="8424936"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Financial Instruments: Guarantees for traditional investment</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FD95CF9F-E5FE-4238-9FDC-766F699192BE}"/>
              </a:ext>
            </a:extLst>
          </p:cNvPr>
          <p:cNvSpPr txBox="1"/>
          <p:nvPr/>
        </p:nvSpPr>
        <p:spPr>
          <a:xfrm>
            <a:off x="263352" y="1496973"/>
            <a:ext cx="7560840" cy="4801314"/>
          </a:xfrm>
          <a:prstGeom prst="rect">
            <a:avLst/>
          </a:prstGeom>
          <a:noFill/>
        </p:spPr>
        <p:txBody>
          <a:bodyPr wrap="square">
            <a:spAutoFit/>
          </a:bodyPr>
          <a:lstStyle/>
          <a:p>
            <a:r>
              <a:rPr lang="en-US" dirty="0"/>
              <a:t>Guarantees are prime instruments to reduce risk. Provided by</a:t>
            </a:r>
          </a:p>
          <a:p>
            <a:pPr marL="285750" indent="-285750">
              <a:buFont typeface="Arial" panose="020B0604020202020204" pitchFamily="34" charset="0"/>
              <a:buChar char="•"/>
            </a:pPr>
            <a:r>
              <a:rPr lang="en-US" dirty="0"/>
              <a:t>governments, or by </a:t>
            </a:r>
          </a:p>
          <a:p>
            <a:pPr marL="285750" indent="-285750">
              <a:buFont typeface="Arial" panose="020B0604020202020204" pitchFamily="34" charset="0"/>
              <a:buChar char="•"/>
            </a:pPr>
            <a:r>
              <a:rPr lang="en-US" dirty="0"/>
              <a:t>green investment entities and </a:t>
            </a:r>
          </a:p>
          <a:p>
            <a:pPr marL="285750" indent="-285750">
              <a:buFont typeface="Arial" panose="020B0604020202020204" pitchFamily="34" charset="0"/>
              <a:buChar char="•"/>
            </a:pPr>
            <a:r>
              <a:rPr lang="en-US" dirty="0"/>
              <a:t>green banks. </a:t>
            </a:r>
          </a:p>
          <a:p>
            <a:endParaRPr lang="en-US" dirty="0"/>
          </a:p>
          <a:p>
            <a:r>
              <a:rPr lang="en-US" dirty="0"/>
              <a:t>Example: MIGA insures foreign direct investments against losses </a:t>
            </a:r>
          </a:p>
          <a:p>
            <a:r>
              <a:rPr lang="en-US" dirty="0"/>
              <a:t>related to:</a:t>
            </a:r>
          </a:p>
          <a:p>
            <a:pPr marL="285750" indent="-285750">
              <a:buFont typeface="Arial" panose="020B0604020202020204" pitchFamily="34" charset="0"/>
              <a:buChar char="•"/>
            </a:pPr>
            <a:r>
              <a:rPr lang="en-US" dirty="0"/>
              <a:t>Currency inconvertibility and transfer restrictions</a:t>
            </a:r>
          </a:p>
          <a:p>
            <a:pPr marL="285750" indent="-285750">
              <a:buFont typeface="Arial" panose="020B0604020202020204" pitchFamily="34" charset="0"/>
              <a:buChar char="•"/>
            </a:pPr>
            <a:r>
              <a:rPr lang="en-US" dirty="0"/>
              <a:t>Expropriation</a:t>
            </a:r>
          </a:p>
          <a:p>
            <a:pPr marL="285750" indent="-285750">
              <a:buFont typeface="Arial" panose="020B0604020202020204" pitchFamily="34" charset="0"/>
              <a:buChar char="•"/>
            </a:pPr>
            <a:r>
              <a:rPr lang="en-US" dirty="0"/>
              <a:t>War, civil disturbance, terrorism, and sabotage</a:t>
            </a:r>
          </a:p>
          <a:p>
            <a:pPr marL="285750" indent="-285750">
              <a:buFont typeface="Arial" panose="020B0604020202020204" pitchFamily="34" charset="0"/>
              <a:buChar char="•"/>
            </a:pPr>
            <a:r>
              <a:rPr lang="en-US" dirty="0"/>
              <a:t>Breach of contract</a:t>
            </a:r>
          </a:p>
          <a:p>
            <a:pPr marL="285750" indent="-285750">
              <a:buFont typeface="Arial" panose="020B0604020202020204" pitchFamily="34" charset="0"/>
              <a:buChar char="•"/>
            </a:pPr>
            <a:r>
              <a:rPr lang="en-US" dirty="0"/>
              <a:t>Non-honoring of sovereign financial obligations</a:t>
            </a:r>
          </a:p>
          <a:p>
            <a:r>
              <a:rPr lang="en-US" dirty="0"/>
              <a:t>MIGA provides dispute  resolution services for guaranteed investments to prevent disruptions to developmentally beneficial projects.</a:t>
            </a:r>
          </a:p>
          <a:p>
            <a:endParaRPr lang="en-US" dirty="0"/>
          </a:p>
          <a:p>
            <a:r>
              <a:rPr lang="en-AU" dirty="0">
                <a:hlinkClick r:id="rId2"/>
              </a:rPr>
              <a:t>https://www.miga.org/sites/default/files/2018-06/Advancing_Sustainable_Investments.pdf</a:t>
            </a:r>
            <a:r>
              <a:rPr lang="en-AU" dirty="0"/>
              <a:t> </a:t>
            </a:r>
            <a:endParaRPr lang="en-US" dirty="0"/>
          </a:p>
        </p:txBody>
      </p:sp>
      <p:sp>
        <p:nvSpPr>
          <p:cNvPr id="6" name="ZoneTexte 5">
            <a:extLst>
              <a:ext uri="{FF2B5EF4-FFF2-40B4-BE49-F238E27FC236}">
                <a16:creationId xmlns:a16="http://schemas.microsoft.com/office/drawing/2014/main" id="{2CEBB574-E6B5-4139-A737-AED249247095}"/>
              </a:ext>
            </a:extLst>
          </p:cNvPr>
          <p:cNvSpPr txBox="1"/>
          <p:nvPr/>
        </p:nvSpPr>
        <p:spPr>
          <a:xfrm>
            <a:off x="7968208" y="2060848"/>
            <a:ext cx="4104456" cy="3139321"/>
          </a:xfrm>
          <a:prstGeom prst="rect">
            <a:avLst/>
          </a:prstGeom>
          <a:noFill/>
        </p:spPr>
        <p:txBody>
          <a:bodyPr wrap="square">
            <a:spAutoFit/>
          </a:bodyPr>
          <a:lstStyle/>
          <a:p>
            <a:r>
              <a:rPr lang="en-US" dirty="0"/>
              <a:t>Other example: </a:t>
            </a:r>
          </a:p>
          <a:p>
            <a:r>
              <a:rPr lang="en-US" dirty="0"/>
              <a:t>The European Investment Bank’s EIB Project Bonds Credit Enhancement and the Project Bond Initiative of 2012</a:t>
            </a:r>
          </a:p>
          <a:p>
            <a:r>
              <a:rPr lang="en-US" dirty="0">
                <a:hlinkClick r:id="rId3"/>
              </a:rPr>
              <a:t>https://www.eib.org/attachments/documents/project_bonds_guide_en.pdf</a:t>
            </a:r>
            <a:r>
              <a:rPr lang="en-US" dirty="0"/>
              <a:t> </a:t>
            </a:r>
          </a:p>
          <a:p>
            <a:endParaRPr lang="en-US" dirty="0"/>
          </a:p>
          <a:p>
            <a:r>
              <a:rPr lang="en-US" dirty="0"/>
              <a:t>Objective: attract capital for the European transport, energy, information and communication networks (infrastructure).</a:t>
            </a:r>
          </a:p>
        </p:txBody>
      </p:sp>
    </p:spTree>
    <p:extLst>
      <p:ext uri="{BB962C8B-B14F-4D97-AF65-F5344CB8AC3E}">
        <p14:creationId xmlns:p14="http://schemas.microsoft.com/office/powerpoint/2010/main" val="13184312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5BDB7BA-B973-473D-8770-02905D503B3D}"/>
              </a:ext>
            </a:extLst>
          </p:cNvPr>
          <p:cNvSpPr txBox="1"/>
          <p:nvPr/>
        </p:nvSpPr>
        <p:spPr>
          <a:xfrm>
            <a:off x="3243839" y="889653"/>
            <a:ext cx="5458377"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Guarantees for Green Investment</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FD95CF9F-E5FE-4238-9FDC-766F699192BE}"/>
              </a:ext>
            </a:extLst>
          </p:cNvPr>
          <p:cNvSpPr txBox="1"/>
          <p:nvPr/>
        </p:nvSpPr>
        <p:spPr>
          <a:xfrm>
            <a:off x="263353" y="1496973"/>
            <a:ext cx="5040559" cy="4524315"/>
          </a:xfrm>
          <a:prstGeom prst="rect">
            <a:avLst/>
          </a:prstGeom>
          <a:noFill/>
        </p:spPr>
        <p:txBody>
          <a:bodyPr wrap="square">
            <a:spAutoFit/>
          </a:bodyPr>
          <a:lstStyle/>
          <a:p>
            <a:r>
              <a:rPr lang="en-US" dirty="0"/>
              <a:t>Green Investment Guarantees should be adapted to cover the specific risks of green investments </a:t>
            </a:r>
          </a:p>
          <a:p>
            <a:endParaRPr lang="en-US" dirty="0"/>
          </a:p>
          <a:p>
            <a:r>
              <a:rPr lang="en-US" dirty="0"/>
              <a:t>Objective: attract capital for an economy-scale green investment plan .</a:t>
            </a:r>
          </a:p>
          <a:p>
            <a:endParaRPr lang="en-US" dirty="0"/>
          </a:p>
          <a:p>
            <a:endParaRPr lang="en-US" dirty="0"/>
          </a:p>
          <a:p>
            <a:r>
              <a:rPr lang="en-US" dirty="0"/>
              <a:t>Example: Interamerican Development Bank, 2014</a:t>
            </a:r>
          </a:p>
          <a:p>
            <a:r>
              <a:rPr lang="en-US" dirty="0"/>
              <a:t>“Guarantees for </a:t>
            </a:r>
            <a:r>
              <a:rPr lang="en-US" b="1" dirty="0"/>
              <a:t>Green</a:t>
            </a:r>
            <a:r>
              <a:rPr lang="en-US" dirty="0"/>
              <a:t> Markets: Potential and Challenges” </a:t>
            </a:r>
          </a:p>
          <a:p>
            <a:r>
              <a:rPr lang="en-US" dirty="0">
                <a:hlinkClick r:id="rId2"/>
              </a:rPr>
              <a:t>https://publications.iadb.org/publications/english/document/Guarantees-for-Green-Markets-Potential-and-Challenges.pdf</a:t>
            </a:r>
            <a:r>
              <a:rPr lang="en-US" dirty="0"/>
              <a:t> </a:t>
            </a:r>
          </a:p>
          <a:p>
            <a:endParaRPr lang="en-US" dirty="0"/>
          </a:p>
        </p:txBody>
      </p:sp>
      <p:sp>
        <p:nvSpPr>
          <p:cNvPr id="6" name="ZoneTexte 5">
            <a:extLst>
              <a:ext uri="{FF2B5EF4-FFF2-40B4-BE49-F238E27FC236}">
                <a16:creationId xmlns:a16="http://schemas.microsoft.com/office/drawing/2014/main" id="{2CEBB574-E6B5-4139-A737-AED249247095}"/>
              </a:ext>
            </a:extLst>
          </p:cNvPr>
          <p:cNvSpPr txBox="1"/>
          <p:nvPr/>
        </p:nvSpPr>
        <p:spPr>
          <a:xfrm>
            <a:off x="5519937" y="1496973"/>
            <a:ext cx="6397690" cy="4801314"/>
          </a:xfrm>
          <a:prstGeom prst="rect">
            <a:avLst/>
          </a:prstGeom>
          <a:noFill/>
        </p:spPr>
        <p:txBody>
          <a:bodyPr wrap="square">
            <a:spAutoFit/>
          </a:bodyPr>
          <a:lstStyle/>
          <a:p>
            <a:r>
              <a:rPr lang="en-US" b="1" dirty="0"/>
              <a:t>Not (yet) created</a:t>
            </a:r>
            <a:r>
              <a:rPr lang="en-US" dirty="0"/>
              <a:t>: </a:t>
            </a:r>
            <a:r>
              <a:rPr lang="en-US" b="1" dirty="0"/>
              <a:t>risk mitigation tool for solar power</a:t>
            </a:r>
            <a:r>
              <a:rPr lang="en-US" dirty="0"/>
              <a:t>, </a:t>
            </a:r>
            <a:r>
              <a:rPr lang="en-US" dirty="0">
                <a:hlinkClick r:id="rId3"/>
              </a:rPr>
              <a:t>https://terrawatt.org/</a:t>
            </a:r>
            <a:r>
              <a:rPr lang="en-US" dirty="0"/>
              <a:t> (1000 Billion USD scheme)</a:t>
            </a:r>
          </a:p>
          <a:p>
            <a:r>
              <a:rPr lang="en-US" dirty="0"/>
              <a:t>Process</a:t>
            </a:r>
            <a:r>
              <a:rPr lang="en-US" b="1" dirty="0"/>
              <a:t>: Solar Risk Mitigation Initiative SRMI</a:t>
            </a:r>
            <a:r>
              <a:rPr lang="en-US" dirty="0"/>
              <a:t>, launched at COP 24 in 2018 </a:t>
            </a:r>
            <a:r>
              <a:rPr lang="en-US" dirty="0">
                <a:hlinkClick r:id="rId4"/>
              </a:rPr>
              <a:t>https://isolaralliance.org/work/affordable-finance-scale</a:t>
            </a:r>
            <a:r>
              <a:rPr lang="en-US" dirty="0"/>
              <a:t> </a:t>
            </a:r>
          </a:p>
          <a:p>
            <a:r>
              <a:rPr lang="en-US" dirty="0"/>
              <a:t>Solar Deployment Guidelines + e-Tendering platform; </a:t>
            </a:r>
          </a:p>
          <a:p>
            <a:r>
              <a:rPr lang="en-US" dirty="0"/>
              <a:t> </a:t>
            </a:r>
          </a:p>
          <a:p>
            <a:r>
              <a:rPr lang="en-US" b="1" dirty="0"/>
              <a:t>In force</a:t>
            </a:r>
            <a:r>
              <a:rPr lang="en-US" dirty="0"/>
              <a:t>: Sweden’s state credit guarantees for investment in </a:t>
            </a:r>
            <a:r>
              <a:rPr lang="en-US" b="1" dirty="0"/>
              <a:t>green</a:t>
            </a:r>
            <a:r>
              <a:rPr lang="en-US" dirty="0"/>
              <a:t> industry, June 2021</a:t>
            </a:r>
          </a:p>
          <a:p>
            <a:pPr marL="285750" indent="-285750">
              <a:buFont typeface="Arial" panose="020B0604020202020204" pitchFamily="34" charset="0"/>
              <a:buChar char="•"/>
            </a:pPr>
            <a:r>
              <a:rPr lang="en-US" dirty="0"/>
              <a:t>Issued by Swedish National Debt Office</a:t>
            </a:r>
          </a:p>
          <a:p>
            <a:pPr marL="285750" indent="-285750">
              <a:buFont typeface="Arial" panose="020B0604020202020204" pitchFamily="34" charset="0"/>
              <a:buChar char="•"/>
            </a:pPr>
            <a:r>
              <a:rPr lang="en-US" dirty="0"/>
              <a:t>Covers loans </a:t>
            </a:r>
            <a:r>
              <a:rPr lang="en-AU" dirty="0"/>
              <a:t>&gt; </a:t>
            </a:r>
            <a:r>
              <a:rPr lang="de-CH" dirty="0"/>
              <a:t>SEK 500 </a:t>
            </a:r>
            <a:r>
              <a:rPr lang="de-CH" dirty="0" err="1"/>
              <a:t>Mio</a:t>
            </a:r>
            <a:endParaRPr lang="de-CH" dirty="0"/>
          </a:p>
          <a:p>
            <a:pPr marL="285750" indent="-285750">
              <a:buFont typeface="Arial" panose="020B0604020202020204" pitchFamily="34" charset="0"/>
              <a:buChar char="•"/>
            </a:pPr>
            <a:r>
              <a:rPr lang="de-CH" dirty="0" err="1"/>
              <a:t>Guarantees</a:t>
            </a:r>
            <a:r>
              <a:rPr lang="de-CH" dirty="0"/>
              <a:t> </a:t>
            </a:r>
            <a:r>
              <a:rPr lang="de-CH" dirty="0" err="1"/>
              <a:t>up</a:t>
            </a:r>
            <a:r>
              <a:rPr lang="de-CH" dirty="0"/>
              <a:t> </a:t>
            </a:r>
            <a:r>
              <a:rPr lang="de-CH" dirty="0" err="1"/>
              <a:t>to</a:t>
            </a:r>
            <a:r>
              <a:rPr lang="de-CH" dirty="0"/>
              <a:t> 80% </a:t>
            </a:r>
            <a:r>
              <a:rPr lang="de-CH" dirty="0" err="1"/>
              <a:t>of</a:t>
            </a:r>
            <a:r>
              <a:rPr lang="de-CH" dirty="0"/>
              <a:t> </a:t>
            </a:r>
            <a:r>
              <a:rPr lang="de-CH" dirty="0" err="1"/>
              <a:t>loan</a:t>
            </a:r>
            <a:endParaRPr lang="de-CH" dirty="0"/>
          </a:p>
          <a:p>
            <a:pPr marL="285750" indent="-285750">
              <a:buFont typeface="Arial" panose="020B0604020202020204" pitchFamily="34" charset="0"/>
              <a:buChar char="•"/>
            </a:pPr>
            <a:r>
              <a:rPr lang="de-CH" dirty="0" err="1"/>
              <a:t>Maturity</a:t>
            </a:r>
            <a:r>
              <a:rPr lang="de-CH" dirty="0"/>
              <a:t> maximum 15 </a:t>
            </a:r>
            <a:r>
              <a:rPr lang="de-CH" dirty="0" err="1"/>
              <a:t>years</a:t>
            </a:r>
            <a:endParaRPr lang="de-CH" dirty="0"/>
          </a:p>
          <a:p>
            <a:r>
              <a:rPr lang="de-CH" dirty="0"/>
              <a:t>See IEA </a:t>
            </a:r>
            <a:r>
              <a:rPr lang="de-CH" dirty="0" err="1"/>
              <a:t>policies</a:t>
            </a:r>
            <a:r>
              <a:rPr lang="de-CH" dirty="0"/>
              <a:t> </a:t>
            </a:r>
            <a:r>
              <a:rPr lang="de-CH" dirty="0" err="1"/>
              <a:t>data</a:t>
            </a:r>
            <a:r>
              <a:rPr lang="de-CH" dirty="0"/>
              <a:t> </a:t>
            </a:r>
            <a:r>
              <a:rPr lang="de-CH" dirty="0" err="1"/>
              <a:t>base</a:t>
            </a:r>
            <a:endParaRPr lang="de-CH" dirty="0"/>
          </a:p>
          <a:p>
            <a:r>
              <a:rPr lang="en-AU" dirty="0">
                <a:hlinkClick r:id="rId5"/>
              </a:rPr>
              <a:t>https://www.iea.org/policies/12452-budget-2021-government-credit-guarantees-for-green-investments?topic=Renewable%20Energy</a:t>
            </a:r>
            <a:r>
              <a:rPr lang="en-AU" dirty="0"/>
              <a:t> </a:t>
            </a:r>
          </a:p>
        </p:txBody>
      </p:sp>
    </p:spTree>
    <p:extLst>
      <p:ext uri="{BB962C8B-B14F-4D97-AF65-F5344CB8AC3E}">
        <p14:creationId xmlns:p14="http://schemas.microsoft.com/office/powerpoint/2010/main" val="15653834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7572E17-B973-49FE-838C-D1A302853002}"/>
              </a:ext>
            </a:extLst>
          </p:cNvPr>
          <p:cNvSpPr txBox="1"/>
          <p:nvPr/>
        </p:nvSpPr>
        <p:spPr>
          <a:xfrm>
            <a:off x="2855640" y="836712"/>
            <a:ext cx="5616625"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Insurance for Green Investments</a:t>
            </a:r>
            <a:endParaRPr lang="en-AU" sz="2400" b="1" dirty="0">
              <a:latin typeface="Times New Roman" panose="02020603050405020304" pitchFamily="18" charset="0"/>
              <a:cs typeface="Times New Roman" panose="02020603050405020304" pitchFamily="18" charset="0"/>
            </a:endParaRPr>
          </a:p>
        </p:txBody>
      </p:sp>
      <p:sp>
        <p:nvSpPr>
          <p:cNvPr id="4" name="ZoneTexte 3">
            <a:extLst>
              <a:ext uri="{FF2B5EF4-FFF2-40B4-BE49-F238E27FC236}">
                <a16:creationId xmlns:a16="http://schemas.microsoft.com/office/drawing/2014/main" id="{7C5F4108-16FB-4CF8-AFC4-1B267FDAD47A}"/>
              </a:ext>
            </a:extLst>
          </p:cNvPr>
          <p:cNvSpPr txBox="1"/>
          <p:nvPr/>
        </p:nvSpPr>
        <p:spPr>
          <a:xfrm>
            <a:off x="263352" y="1700808"/>
            <a:ext cx="4680520" cy="3970318"/>
          </a:xfrm>
          <a:prstGeom prst="rect">
            <a:avLst/>
          </a:prstGeom>
          <a:noFill/>
        </p:spPr>
        <p:txBody>
          <a:bodyPr wrap="square">
            <a:spAutoFit/>
          </a:bodyPr>
          <a:lstStyle/>
          <a:p>
            <a:r>
              <a:rPr lang="en-US" dirty="0"/>
              <a:t>Example: Insurance for environmental liability</a:t>
            </a:r>
          </a:p>
          <a:p>
            <a:endParaRPr lang="en-US" dirty="0"/>
          </a:p>
          <a:p>
            <a:r>
              <a:rPr lang="en-US" dirty="0"/>
              <a:t>Prerequisite: legislation must state the civil liability of an industrial enterprise for specified types of environmental damage, and the maximum amount of liability for each type of damage.</a:t>
            </a:r>
          </a:p>
          <a:p>
            <a:endParaRPr lang="en-US" dirty="0"/>
          </a:p>
          <a:p>
            <a:r>
              <a:rPr lang="en-US" dirty="0"/>
              <a:t>Examples: Oil spills, nuclear accidents.</a:t>
            </a:r>
          </a:p>
          <a:p>
            <a:endParaRPr lang="en-US" dirty="0"/>
          </a:p>
          <a:p>
            <a:r>
              <a:rPr lang="en-US" dirty="0"/>
              <a:t>Private insurers will then offer insurance coverage.</a:t>
            </a:r>
          </a:p>
          <a:p>
            <a:endParaRPr lang="en-US" dirty="0"/>
          </a:p>
        </p:txBody>
      </p:sp>
      <p:sp>
        <p:nvSpPr>
          <p:cNvPr id="5" name="ZoneTexte 4">
            <a:extLst>
              <a:ext uri="{FF2B5EF4-FFF2-40B4-BE49-F238E27FC236}">
                <a16:creationId xmlns:a16="http://schemas.microsoft.com/office/drawing/2014/main" id="{EA2B6974-742B-4523-BF0E-198829FA3134}"/>
              </a:ext>
            </a:extLst>
          </p:cNvPr>
          <p:cNvSpPr txBox="1"/>
          <p:nvPr/>
        </p:nvSpPr>
        <p:spPr>
          <a:xfrm>
            <a:off x="5231904" y="1556792"/>
            <a:ext cx="6696744" cy="4524315"/>
          </a:xfrm>
          <a:prstGeom prst="rect">
            <a:avLst/>
          </a:prstGeom>
          <a:noFill/>
        </p:spPr>
        <p:txBody>
          <a:bodyPr wrap="square">
            <a:spAutoFit/>
          </a:bodyPr>
          <a:lstStyle/>
          <a:p>
            <a:r>
              <a:rPr lang="en-US" dirty="0"/>
              <a:t>Recent initiatives: </a:t>
            </a:r>
          </a:p>
          <a:p>
            <a:endParaRPr lang="de-CH" dirty="0"/>
          </a:p>
          <a:p>
            <a:r>
              <a:rPr lang="de-CH" dirty="0"/>
              <a:t>Net-Zero Insurance Alliance NZIA, </a:t>
            </a:r>
            <a:r>
              <a:rPr lang="en-AU" dirty="0"/>
              <a:t>formed in July 2021 by the 8 global leading insurers signed to </a:t>
            </a:r>
          </a:p>
          <a:p>
            <a:r>
              <a:rPr lang="en-US" dirty="0"/>
              <a:t>“Commit to transitioning its investment portfolios to net-zero GHG emissions by 2050 consistent with a maximum temperature rise of 1.5°C above pre-industrial levels …”, </a:t>
            </a:r>
            <a:endParaRPr lang="de-CH" dirty="0"/>
          </a:p>
          <a:p>
            <a:r>
              <a:rPr lang="de-CH" dirty="0">
                <a:hlinkClick r:id="rId2"/>
              </a:rPr>
              <a:t>https://www.unepfi.org/net-zero-alliance/</a:t>
            </a:r>
            <a:r>
              <a:rPr lang="de-CH" dirty="0"/>
              <a:t>  </a:t>
            </a:r>
          </a:p>
          <a:p>
            <a:r>
              <a:rPr lang="de-CH" dirty="0"/>
              <a:t> </a:t>
            </a:r>
          </a:p>
          <a:p>
            <a:r>
              <a:rPr lang="de-CH" dirty="0"/>
              <a:t>NZIA was </a:t>
            </a:r>
            <a:r>
              <a:rPr lang="en-AU" dirty="0"/>
              <a:t>convened under the UNEP Finance Initiative’s Principles for Sustainable </a:t>
            </a:r>
            <a:r>
              <a:rPr lang="de-CH" dirty="0"/>
              <a:t>Insurance (PSI),</a:t>
            </a:r>
          </a:p>
          <a:p>
            <a:r>
              <a:rPr lang="de-CH" dirty="0">
                <a:hlinkClick r:id="rId3"/>
              </a:rPr>
              <a:t>https://www.unepfi.org/psi/</a:t>
            </a:r>
            <a:r>
              <a:rPr lang="de-CH" dirty="0"/>
              <a:t>  </a:t>
            </a:r>
          </a:p>
          <a:p>
            <a:endParaRPr lang="de-CH" dirty="0"/>
          </a:p>
          <a:p>
            <a:r>
              <a:rPr lang="en-AU" dirty="0"/>
              <a:t>See also: Net-Zero Banking Alliance NZBA, created in April 2021 by 43 founding banks </a:t>
            </a:r>
            <a:r>
              <a:rPr lang="en-US" dirty="0"/>
              <a:t>representing over 40% of global banking assets, </a:t>
            </a:r>
            <a:r>
              <a:rPr lang="en-US" dirty="0">
                <a:hlinkClick r:id="rId4"/>
              </a:rPr>
              <a:t>https://www.unepfi.org/net-zero-banking/</a:t>
            </a:r>
            <a:r>
              <a:rPr lang="en-US" dirty="0"/>
              <a:t> </a:t>
            </a:r>
            <a:endParaRPr lang="en-AU" dirty="0"/>
          </a:p>
        </p:txBody>
      </p:sp>
    </p:spTree>
    <p:extLst>
      <p:ext uri="{BB962C8B-B14F-4D97-AF65-F5344CB8AC3E}">
        <p14:creationId xmlns:p14="http://schemas.microsoft.com/office/powerpoint/2010/main" val="3175083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9BE2183-C659-4DDC-8C21-FDA7D61E56F6}"/>
              </a:ext>
            </a:extLst>
          </p:cNvPr>
          <p:cNvSpPr txBox="1"/>
          <p:nvPr/>
        </p:nvSpPr>
        <p:spPr>
          <a:xfrm>
            <a:off x="2711623" y="836712"/>
            <a:ext cx="2664297"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Green Bonds</a:t>
            </a:r>
            <a:endParaRPr lang="en-AU" sz="2400" b="1" dirty="0">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2CBBED6F-91E2-40F5-8C00-1645A1C50B72}"/>
              </a:ext>
            </a:extLst>
          </p:cNvPr>
          <p:cNvSpPr txBox="1"/>
          <p:nvPr/>
        </p:nvSpPr>
        <p:spPr>
          <a:xfrm>
            <a:off x="263352" y="1700808"/>
            <a:ext cx="4608512" cy="4524315"/>
          </a:xfrm>
          <a:prstGeom prst="rect">
            <a:avLst/>
          </a:prstGeom>
          <a:noFill/>
        </p:spPr>
        <p:txBody>
          <a:bodyPr wrap="square">
            <a:spAutoFit/>
          </a:bodyPr>
          <a:lstStyle/>
          <a:p>
            <a:r>
              <a:rPr lang="en-US" dirty="0"/>
              <a:t>Most green bonds are using general (grey) assets and earmarking them for climate and environmental (green) projects.</a:t>
            </a:r>
          </a:p>
          <a:p>
            <a:endParaRPr lang="en-US" dirty="0"/>
          </a:p>
          <a:p>
            <a:r>
              <a:rPr lang="en-US" dirty="0"/>
              <a:t>First issued by World Bank and EIB in 2007</a:t>
            </a:r>
          </a:p>
          <a:p>
            <a:endParaRPr lang="en-US" dirty="0"/>
          </a:p>
          <a:p>
            <a:r>
              <a:rPr lang="en-US" dirty="0"/>
              <a:t>2013 first green bond issued by a Swedish property company</a:t>
            </a:r>
          </a:p>
          <a:p>
            <a:r>
              <a:rPr lang="en-US" dirty="0"/>
              <a:t>2013 first municipal green bond issued by Massachusetts</a:t>
            </a:r>
          </a:p>
          <a:p>
            <a:r>
              <a:rPr lang="en-US" dirty="0"/>
              <a:t>2016 first sovereign bond (Poland)</a:t>
            </a:r>
          </a:p>
          <a:p>
            <a:r>
              <a:rPr lang="en-US" dirty="0"/>
              <a:t>Today &gt;67 economies issuing green finance instruments</a:t>
            </a:r>
          </a:p>
          <a:p>
            <a:endParaRPr lang="en-US" dirty="0"/>
          </a:p>
          <a:p>
            <a:r>
              <a:rPr lang="en-US" dirty="0"/>
              <a:t>NB: global green finance requirement: </a:t>
            </a:r>
            <a:r>
              <a:rPr lang="en-US" b="1" dirty="0"/>
              <a:t>USD</a:t>
            </a:r>
            <a:r>
              <a:rPr lang="en-US" dirty="0"/>
              <a:t> </a:t>
            </a:r>
            <a:r>
              <a:rPr lang="en-US" b="1" dirty="0"/>
              <a:t>4 </a:t>
            </a:r>
            <a:r>
              <a:rPr lang="en-US" b="1" dirty="0" err="1"/>
              <a:t>trl</a:t>
            </a:r>
            <a:r>
              <a:rPr lang="en-US" b="1" dirty="0"/>
              <a:t> per year</a:t>
            </a:r>
          </a:p>
        </p:txBody>
      </p:sp>
      <p:pic>
        <p:nvPicPr>
          <p:cNvPr id="4" name="Image 3">
            <a:extLst>
              <a:ext uri="{FF2B5EF4-FFF2-40B4-BE49-F238E27FC236}">
                <a16:creationId xmlns:a16="http://schemas.microsoft.com/office/drawing/2014/main" id="{72B3999A-9406-4949-8457-E216A1C9980E}"/>
              </a:ext>
            </a:extLst>
          </p:cNvPr>
          <p:cNvPicPr>
            <a:picLocks noChangeAspect="1"/>
          </p:cNvPicPr>
          <p:nvPr/>
        </p:nvPicPr>
        <p:blipFill>
          <a:blip r:embed="rId2"/>
          <a:stretch>
            <a:fillRect/>
          </a:stretch>
        </p:blipFill>
        <p:spPr>
          <a:xfrm>
            <a:off x="4943872" y="1589916"/>
            <a:ext cx="7217648" cy="4204742"/>
          </a:xfrm>
          <a:prstGeom prst="rect">
            <a:avLst/>
          </a:prstGeom>
        </p:spPr>
      </p:pic>
      <p:sp>
        <p:nvSpPr>
          <p:cNvPr id="7" name="ZoneTexte 6">
            <a:extLst>
              <a:ext uri="{FF2B5EF4-FFF2-40B4-BE49-F238E27FC236}">
                <a16:creationId xmlns:a16="http://schemas.microsoft.com/office/drawing/2014/main" id="{AEF57ABC-D2F1-4538-96EC-687F204A7A14}"/>
              </a:ext>
            </a:extLst>
          </p:cNvPr>
          <p:cNvSpPr txBox="1"/>
          <p:nvPr/>
        </p:nvSpPr>
        <p:spPr>
          <a:xfrm>
            <a:off x="9192344" y="5818490"/>
            <a:ext cx="2736304" cy="369332"/>
          </a:xfrm>
          <a:prstGeom prst="rect">
            <a:avLst/>
          </a:prstGeom>
          <a:noFill/>
        </p:spPr>
        <p:txBody>
          <a:bodyPr wrap="square">
            <a:spAutoFit/>
          </a:bodyPr>
          <a:lstStyle/>
          <a:p>
            <a:r>
              <a:rPr lang="en-US" dirty="0"/>
              <a:t>Climate Bonds Initiative</a:t>
            </a:r>
            <a:endParaRPr lang="fr-CH" dirty="0"/>
          </a:p>
        </p:txBody>
      </p:sp>
    </p:spTree>
    <p:extLst>
      <p:ext uri="{BB962C8B-B14F-4D97-AF65-F5344CB8AC3E}">
        <p14:creationId xmlns:p14="http://schemas.microsoft.com/office/powerpoint/2010/main" val="27911071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85C9ED6-2C3F-41C8-B5E9-1A2AE740184F}"/>
              </a:ext>
            </a:extLst>
          </p:cNvPr>
          <p:cNvSpPr txBox="1"/>
          <p:nvPr/>
        </p:nvSpPr>
        <p:spPr>
          <a:xfrm>
            <a:off x="2711623" y="836712"/>
            <a:ext cx="5040561"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Other similar types of bonds</a:t>
            </a:r>
            <a:endParaRPr lang="en-AU" sz="2400" b="1" dirty="0">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8401BD14-478C-4778-8F1D-EEC0FC49D53E}"/>
              </a:ext>
            </a:extLst>
          </p:cNvPr>
          <p:cNvPicPr>
            <a:picLocks noChangeAspect="1"/>
          </p:cNvPicPr>
          <p:nvPr/>
        </p:nvPicPr>
        <p:blipFill>
          <a:blip r:embed="rId2"/>
          <a:stretch>
            <a:fillRect/>
          </a:stretch>
        </p:blipFill>
        <p:spPr>
          <a:xfrm>
            <a:off x="483629" y="1556792"/>
            <a:ext cx="8793485" cy="4538573"/>
          </a:xfrm>
          <a:prstGeom prst="rect">
            <a:avLst/>
          </a:prstGeom>
        </p:spPr>
      </p:pic>
      <p:sp>
        <p:nvSpPr>
          <p:cNvPr id="6" name="ZoneTexte 5">
            <a:extLst>
              <a:ext uri="{FF2B5EF4-FFF2-40B4-BE49-F238E27FC236}">
                <a16:creationId xmlns:a16="http://schemas.microsoft.com/office/drawing/2014/main" id="{191DF23E-AB1A-4D13-A450-B231A9057F5B}"/>
              </a:ext>
            </a:extLst>
          </p:cNvPr>
          <p:cNvSpPr txBox="1"/>
          <p:nvPr/>
        </p:nvSpPr>
        <p:spPr>
          <a:xfrm>
            <a:off x="9177145" y="1859339"/>
            <a:ext cx="3014855" cy="4247317"/>
          </a:xfrm>
          <a:prstGeom prst="rect">
            <a:avLst/>
          </a:prstGeom>
          <a:noFill/>
        </p:spPr>
        <p:txBody>
          <a:bodyPr wrap="square" rtlCol="0">
            <a:spAutoFit/>
          </a:bodyPr>
          <a:lstStyle/>
          <a:p>
            <a:r>
              <a:rPr lang="fr-CH" dirty="0"/>
              <a:t>Green Bond Principles </a:t>
            </a:r>
            <a:r>
              <a:rPr lang="en-CH" dirty="0"/>
              <a:t>Voluntary</a:t>
            </a:r>
            <a:r>
              <a:rPr lang="fr-CH" dirty="0"/>
              <a:t> Process Guidelines for </a:t>
            </a:r>
            <a:r>
              <a:rPr lang="en-CH" dirty="0"/>
              <a:t>issuing</a:t>
            </a:r>
            <a:r>
              <a:rPr lang="fr-CH" dirty="0"/>
              <a:t> green bonds, 2021; </a:t>
            </a:r>
            <a:r>
              <a:rPr lang="en-US" dirty="0"/>
              <a:t>100% of proceeds to be used for the specified purpose</a:t>
            </a:r>
            <a:r>
              <a:rPr lang="fr-CH" dirty="0"/>
              <a:t> </a:t>
            </a:r>
          </a:p>
          <a:p>
            <a:r>
              <a:rPr lang="fr-CH" dirty="0">
                <a:hlinkClick r:id="rId3"/>
              </a:rPr>
              <a:t>https://www.icmagroup.org/assets/documents/Sustainable-finance/2021-updates/Green-Bond-Principles-June-2021-140621.pdf</a:t>
            </a:r>
            <a:r>
              <a:rPr lang="fr-CH" dirty="0"/>
              <a:t> </a:t>
            </a:r>
          </a:p>
          <a:p>
            <a:endParaRPr lang="fr-CH" dirty="0"/>
          </a:p>
          <a:p>
            <a:r>
              <a:rPr lang="en-CH" dirty="0"/>
              <a:t>Reporting annually on use of proceeds</a:t>
            </a:r>
          </a:p>
        </p:txBody>
      </p:sp>
    </p:spTree>
    <p:extLst>
      <p:ext uri="{BB962C8B-B14F-4D97-AF65-F5344CB8AC3E}">
        <p14:creationId xmlns:p14="http://schemas.microsoft.com/office/powerpoint/2010/main" val="15154340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D59BBB0-3A0B-4DCD-A7C7-F1D9DF5905BA}"/>
              </a:ext>
            </a:extLst>
          </p:cNvPr>
          <p:cNvSpPr txBox="1"/>
          <p:nvPr/>
        </p:nvSpPr>
        <p:spPr>
          <a:xfrm>
            <a:off x="2711623" y="836712"/>
            <a:ext cx="2664297"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Green loans</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48153E7F-E3CE-4629-88B3-17D439895ED8}"/>
              </a:ext>
            </a:extLst>
          </p:cNvPr>
          <p:cNvSpPr txBox="1"/>
          <p:nvPr/>
        </p:nvSpPr>
        <p:spPr>
          <a:xfrm>
            <a:off x="335360" y="1772816"/>
            <a:ext cx="5760640" cy="4247317"/>
          </a:xfrm>
          <a:prstGeom prst="rect">
            <a:avLst/>
          </a:prstGeom>
          <a:noFill/>
        </p:spPr>
        <p:txBody>
          <a:bodyPr wrap="square">
            <a:spAutoFit/>
          </a:bodyPr>
          <a:lstStyle/>
          <a:p>
            <a:r>
              <a:rPr lang="en-US" dirty="0"/>
              <a:t>Green loans use general (grey) assets to channel them to climate and environmental (green) projects.</a:t>
            </a:r>
          </a:p>
          <a:p>
            <a:endParaRPr lang="en-US" dirty="0"/>
          </a:p>
          <a:p>
            <a:r>
              <a:rPr lang="en-US" dirty="0"/>
              <a:t>World Bank’s International Finance Corporation (IFC) is today the largest provider of green loans</a:t>
            </a:r>
          </a:p>
          <a:p>
            <a:endParaRPr lang="en-US" dirty="0"/>
          </a:p>
          <a:p>
            <a:r>
              <a:rPr lang="en-US" dirty="0"/>
              <a:t>Loans are much smaller than bonds</a:t>
            </a:r>
          </a:p>
          <a:p>
            <a:r>
              <a:rPr lang="en-US" dirty="0"/>
              <a:t>Loans are done in private operation</a:t>
            </a:r>
          </a:p>
          <a:p>
            <a:r>
              <a:rPr lang="en-US" dirty="0"/>
              <a:t>Loans are not listed on an exchange </a:t>
            </a:r>
          </a:p>
          <a:p>
            <a:endParaRPr lang="en-US" dirty="0"/>
          </a:p>
          <a:p>
            <a:r>
              <a:rPr lang="en-US" dirty="0"/>
              <a:t>Green Loan Principles (Dec 2018): Voluntary recommended guidelines; 100% of proceeds to be used for the specified purpose </a:t>
            </a:r>
          </a:p>
          <a:p>
            <a:r>
              <a:rPr lang="en-US" dirty="0">
                <a:hlinkClick r:id="rId2"/>
              </a:rPr>
              <a:t>https://www.lma.eu.com/application/files/9115/4452/5458/741_LM_Green_Loan_Principles_Booklet_V8.pdf</a:t>
            </a:r>
            <a:r>
              <a:rPr lang="en-US" dirty="0"/>
              <a:t> </a:t>
            </a:r>
          </a:p>
        </p:txBody>
      </p:sp>
      <p:sp>
        <p:nvSpPr>
          <p:cNvPr id="6" name="ZoneTexte 5">
            <a:extLst>
              <a:ext uri="{FF2B5EF4-FFF2-40B4-BE49-F238E27FC236}">
                <a16:creationId xmlns:a16="http://schemas.microsoft.com/office/drawing/2014/main" id="{2F687CC2-E014-4CD0-AB7E-D948CB9D0556}"/>
              </a:ext>
            </a:extLst>
          </p:cNvPr>
          <p:cNvSpPr txBox="1"/>
          <p:nvPr/>
        </p:nvSpPr>
        <p:spPr>
          <a:xfrm>
            <a:off x="7135833" y="1720840"/>
            <a:ext cx="4446567" cy="923330"/>
          </a:xfrm>
          <a:prstGeom prst="rect">
            <a:avLst/>
          </a:prstGeom>
          <a:noFill/>
        </p:spPr>
        <p:txBody>
          <a:bodyPr wrap="square" rtlCol="0">
            <a:spAutoFit/>
          </a:bodyPr>
          <a:lstStyle/>
          <a:p>
            <a:r>
              <a:rPr lang="en-CH" dirty="0"/>
              <a:t>Total green loans outstanding at IFC: USD 33 </a:t>
            </a:r>
            <a:r>
              <a:rPr lang="en-CH" dirty="0" err="1"/>
              <a:t>bln</a:t>
            </a:r>
            <a:r>
              <a:rPr lang="en-CH" dirty="0"/>
              <a:t>, of which only USD 1.6 </a:t>
            </a:r>
            <a:r>
              <a:rPr lang="en-CH" dirty="0" err="1"/>
              <a:t>bln</a:t>
            </a:r>
            <a:r>
              <a:rPr lang="en-CH" dirty="0"/>
              <a:t> to developing economies</a:t>
            </a:r>
            <a:endParaRPr lang="rm-CH" dirty="0"/>
          </a:p>
        </p:txBody>
      </p:sp>
      <p:pic>
        <p:nvPicPr>
          <p:cNvPr id="7" name="Image 6">
            <a:extLst>
              <a:ext uri="{FF2B5EF4-FFF2-40B4-BE49-F238E27FC236}">
                <a16:creationId xmlns:a16="http://schemas.microsoft.com/office/drawing/2014/main" id="{B95F428F-1CA4-41EB-BC79-A4B6ACFB57EC}"/>
              </a:ext>
            </a:extLst>
          </p:cNvPr>
          <p:cNvPicPr>
            <a:picLocks noChangeAspect="1"/>
          </p:cNvPicPr>
          <p:nvPr/>
        </p:nvPicPr>
        <p:blipFill>
          <a:blip r:embed="rId3"/>
          <a:stretch>
            <a:fillRect/>
          </a:stretch>
        </p:blipFill>
        <p:spPr>
          <a:xfrm>
            <a:off x="7135833" y="2754787"/>
            <a:ext cx="2549654" cy="3265346"/>
          </a:xfrm>
          <a:prstGeom prst="rect">
            <a:avLst/>
          </a:prstGeom>
        </p:spPr>
      </p:pic>
      <p:sp>
        <p:nvSpPr>
          <p:cNvPr id="9" name="ZoneTexte 8">
            <a:extLst>
              <a:ext uri="{FF2B5EF4-FFF2-40B4-BE49-F238E27FC236}">
                <a16:creationId xmlns:a16="http://schemas.microsoft.com/office/drawing/2014/main" id="{0C7858C1-881E-4423-A278-9C4A18FA6315}"/>
              </a:ext>
            </a:extLst>
          </p:cNvPr>
          <p:cNvSpPr txBox="1"/>
          <p:nvPr/>
        </p:nvSpPr>
        <p:spPr>
          <a:xfrm>
            <a:off x="10050501" y="2782669"/>
            <a:ext cx="1950155" cy="1477328"/>
          </a:xfrm>
          <a:prstGeom prst="rect">
            <a:avLst/>
          </a:prstGeom>
          <a:noFill/>
        </p:spPr>
        <p:txBody>
          <a:bodyPr wrap="square">
            <a:spAutoFit/>
          </a:bodyPr>
          <a:lstStyle/>
          <a:p>
            <a:r>
              <a:rPr lang="rm-CH" dirty="0"/>
              <a:t>New IFC green loans 2020:</a:t>
            </a:r>
          </a:p>
          <a:p>
            <a:r>
              <a:rPr lang="rm-CH" dirty="0"/>
              <a:t>Adaptation as a new major component</a:t>
            </a:r>
            <a:endParaRPr lang="fr-CH" dirty="0"/>
          </a:p>
        </p:txBody>
      </p:sp>
    </p:spTree>
    <p:extLst>
      <p:ext uri="{BB962C8B-B14F-4D97-AF65-F5344CB8AC3E}">
        <p14:creationId xmlns:p14="http://schemas.microsoft.com/office/powerpoint/2010/main" val="2739012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D59BBB0-3A0B-4DCD-A7C7-F1D9DF5905BA}"/>
              </a:ext>
            </a:extLst>
          </p:cNvPr>
          <p:cNvSpPr txBox="1"/>
          <p:nvPr/>
        </p:nvSpPr>
        <p:spPr>
          <a:xfrm>
            <a:off x="2711623" y="836712"/>
            <a:ext cx="6840761"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Green loans from IFC: Case example Mexico</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48153E7F-E3CE-4629-88B3-17D439895ED8}"/>
              </a:ext>
            </a:extLst>
          </p:cNvPr>
          <p:cNvSpPr txBox="1"/>
          <p:nvPr/>
        </p:nvSpPr>
        <p:spPr>
          <a:xfrm>
            <a:off x="237857" y="1481196"/>
            <a:ext cx="5256584" cy="4524315"/>
          </a:xfrm>
          <a:prstGeom prst="rect">
            <a:avLst/>
          </a:prstGeom>
          <a:noFill/>
        </p:spPr>
        <p:txBody>
          <a:bodyPr wrap="square">
            <a:spAutoFit/>
          </a:bodyPr>
          <a:lstStyle/>
          <a:p>
            <a:pPr algn="l"/>
            <a:r>
              <a:rPr lang="en-US" b="0" i="1" dirty="0">
                <a:solidFill>
                  <a:srgbClr val="333333"/>
                </a:solidFill>
                <a:effectLst/>
                <a:latin typeface="Open Sans" panose="020B0606030504020204" pitchFamily="34" charset="0"/>
              </a:rPr>
              <a:t>2019/2020 | </a:t>
            </a:r>
            <a:r>
              <a:rPr lang="en-US" b="0" i="1" dirty="0" err="1">
                <a:solidFill>
                  <a:srgbClr val="333333"/>
                </a:solidFill>
                <a:effectLst/>
                <a:latin typeface="Open Sans" panose="020B0606030504020204" pitchFamily="34" charset="0"/>
              </a:rPr>
              <a:t>IEnova</a:t>
            </a:r>
            <a:r>
              <a:rPr lang="en-US" b="0" i="1" dirty="0">
                <a:solidFill>
                  <a:srgbClr val="333333"/>
                </a:solidFill>
                <a:effectLst/>
                <a:latin typeface="Open Sans" panose="020B0606030504020204" pitchFamily="34" charset="0"/>
              </a:rPr>
              <a:t> (Mexico): $541 million</a:t>
            </a:r>
            <a:endParaRPr lang="en-US" b="0" i="0" dirty="0">
              <a:solidFill>
                <a:srgbClr val="333333"/>
              </a:solidFill>
              <a:effectLst/>
              <a:latin typeface="Open Sans" panose="020B0606030504020204" pitchFamily="34" charset="0"/>
            </a:endParaRPr>
          </a:p>
          <a:p>
            <a:pPr algn="l"/>
            <a:r>
              <a:rPr lang="en-US" b="0" i="0" dirty="0">
                <a:solidFill>
                  <a:srgbClr val="333333"/>
                </a:solidFill>
                <a:effectLst/>
                <a:latin typeface="Open Sans" panose="020B0606030504020204" pitchFamily="34" charset="0"/>
              </a:rPr>
              <a:t>In Mexico, IFC structured and mobilized a </a:t>
            </a:r>
            <a:r>
              <a:rPr lang="en-US" b="0" i="0" u="none" strike="noStrike" dirty="0">
                <a:solidFill>
                  <a:srgbClr val="0071BC"/>
                </a:solidFill>
                <a:effectLst/>
                <a:latin typeface="Open Sans" panose="020B0606030504020204" pitchFamily="34" charset="0"/>
                <a:hlinkClick r:id="rId2"/>
              </a:rPr>
              <a:t>$541 million, 15-year Green Loan facility to support </a:t>
            </a:r>
            <a:r>
              <a:rPr lang="en-US" b="0" i="0" u="none" strike="noStrike" dirty="0" err="1">
                <a:solidFill>
                  <a:srgbClr val="0071BC"/>
                </a:solidFill>
                <a:effectLst/>
                <a:latin typeface="Open Sans" panose="020B0606030504020204" pitchFamily="34" charset="0"/>
                <a:hlinkClick r:id="rId2"/>
              </a:rPr>
              <a:t>Infraestructura</a:t>
            </a:r>
            <a:r>
              <a:rPr lang="en-US" b="0" i="0" u="none" strike="noStrike" dirty="0">
                <a:solidFill>
                  <a:srgbClr val="0071BC"/>
                </a:solidFill>
                <a:effectLst/>
                <a:latin typeface="Open Sans" panose="020B0606030504020204" pitchFamily="34" charset="0"/>
                <a:hlinkClick r:id="rId2"/>
              </a:rPr>
              <a:t> </a:t>
            </a:r>
            <a:r>
              <a:rPr lang="en-US" b="0" i="0" u="none" strike="noStrike" dirty="0" err="1">
                <a:solidFill>
                  <a:srgbClr val="0071BC"/>
                </a:solidFill>
                <a:effectLst/>
                <a:latin typeface="Open Sans" panose="020B0606030504020204" pitchFamily="34" charset="0"/>
                <a:hlinkClick r:id="rId2"/>
              </a:rPr>
              <a:t>Energetica</a:t>
            </a:r>
            <a:r>
              <a:rPr lang="en-US" b="0" i="0" u="none" strike="noStrike" dirty="0">
                <a:solidFill>
                  <a:srgbClr val="0071BC"/>
                </a:solidFill>
                <a:effectLst/>
                <a:latin typeface="Open Sans" panose="020B0606030504020204" pitchFamily="34" charset="0"/>
                <a:hlinkClick r:id="rId2"/>
              </a:rPr>
              <a:t> Nova</a:t>
            </a:r>
            <a:r>
              <a:rPr lang="en-US" b="0" i="0" dirty="0">
                <a:solidFill>
                  <a:srgbClr val="333333"/>
                </a:solidFill>
                <a:effectLst/>
                <a:latin typeface="Open Sans" panose="020B0606030504020204" pitchFamily="34" charset="0"/>
              </a:rPr>
              <a:t> (</a:t>
            </a:r>
            <a:r>
              <a:rPr lang="en-US" b="0" i="0" dirty="0" err="1">
                <a:solidFill>
                  <a:srgbClr val="333333"/>
                </a:solidFill>
                <a:effectLst/>
                <a:latin typeface="Open Sans" panose="020B0606030504020204" pitchFamily="34" charset="0"/>
              </a:rPr>
              <a:t>IEnova</a:t>
            </a:r>
            <a:r>
              <a:rPr lang="en-US" b="0" i="0" dirty="0">
                <a:solidFill>
                  <a:srgbClr val="333333"/>
                </a:solidFill>
                <a:effectLst/>
                <a:latin typeface="Open Sans" panose="020B0606030504020204" pitchFamily="34" charset="0"/>
              </a:rPr>
              <a:t>). The green loan will finance the construction of </a:t>
            </a:r>
            <a:r>
              <a:rPr lang="en-US" b="1" i="0" dirty="0">
                <a:solidFill>
                  <a:srgbClr val="333333"/>
                </a:solidFill>
                <a:effectLst/>
                <a:latin typeface="Open Sans" panose="020B0606030504020204" pitchFamily="34" charset="0"/>
              </a:rPr>
              <a:t>five solar plant projects in Mexico </a:t>
            </a:r>
            <a:r>
              <a:rPr lang="en-US" b="0" i="0" dirty="0">
                <a:solidFill>
                  <a:srgbClr val="333333"/>
                </a:solidFill>
                <a:effectLst/>
                <a:latin typeface="Open Sans" panose="020B0606030504020204" pitchFamily="34" charset="0"/>
              </a:rPr>
              <a:t>with a total installed capacity of 526 MW. These solar projects will displace carbon-intensive thermal generation in the country and eliminate approximately 793,000 tCO2eq per year. By financing </a:t>
            </a:r>
            <a:r>
              <a:rPr lang="en-US" b="0" i="0" dirty="0" err="1">
                <a:solidFill>
                  <a:srgbClr val="333333"/>
                </a:solidFill>
                <a:effectLst/>
                <a:latin typeface="Open Sans" panose="020B0606030504020204" pitchFamily="34" charset="0"/>
              </a:rPr>
              <a:t>IEnova’s</a:t>
            </a:r>
            <a:r>
              <a:rPr lang="en-US" b="0" i="0" dirty="0">
                <a:solidFill>
                  <a:srgbClr val="333333"/>
                </a:solidFill>
                <a:effectLst/>
                <a:latin typeface="Open Sans" panose="020B0606030504020204" pitchFamily="34" charset="0"/>
              </a:rPr>
              <a:t> first solar power generation projects, IFC is seeking to support </a:t>
            </a:r>
            <a:r>
              <a:rPr lang="en-US" b="0" i="0" dirty="0" err="1">
                <a:solidFill>
                  <a:srgbClr val="333333"/>
                </a:solidFill>
                <a:effectLst/>
                <a:latin typeface="Open Sans" panose="020B0606030504020204" pitchFamily="34" charset="0"/>
              </a:rPr>
              <a:t>IEnova’s</a:t>
            </a:r>
            <a:r>
              <a:rPr lang="en-US" b="0" i="0" dirty="0">
                <a:solidFill>
                  <a:srgbClr val="333333"/>
                </a:solidFill>
                <a:effectLst/>
                <a:latin typeface="Open Sans" panose="020B0606030504020204" pitchFamily="34" charset="0"/>
              </a:rPr>
              <a:t> transition towards a greener business model. Following </a:t>
            </a:r>
            <a:r>
              <a:rPr lang="en-US" b="0" i="0" dirty="0" err="1">
                <a:solidFill>
                  <a:srgbClr val="333333"/>
                </a:solidFill>
                <a:effectLst/>
                <a:latin typeface="Open Sans" panose="020B0606030504020204" pitchFamily="34" charset="0"/>
              </a:rPr>
              <a:t>IEnova’s</a:t>
            </a:r>
            <a:r>
              <a:rPr lang="en-US" b="0" i="0" dirty="0">
                <a:solidFill>
                  <a:srgbClr val="333333"/>
                </a:solidFill>
                <a:effectLst/>
                <a:latin typeface="Open Sans" panose="020B0606030504020204" pitchFamily="34" charset="0"/>
              </a:rPr>
              <a:t> adoption of the Green Loan Principles, this investment became the first certified IFC Green Loan in Mexico.</a:t>
            </a:r>
          </a:p>
        </p:txBody>
      </p:sp>
      <p:pic>
        <p:nvPicPr>
          <p:cNvPr id="4" name="Image 3">
            <a:extLst>
              <a:ext uri="{FF2B5EF4-FFF2-40B4-BE49-F238E27FC236}">
                <a16:creationId xmlns:a16="http://schemas.microsoft.com/office/drawing/2014/main" id="{7EF1F051-BB49-439A-A2BC-302D3C948C4D}"/>
              </a:ext>
            </a:extLst>
          </p:cNvPr>
          <p:cNvPicPr>
            <a:picLocks noChangeAspect="1"/>
          </p:cNvPicPr>
          <p:nvPr/>
        </p:nvPicPr>
        <p:blipFill>
          <a:blip r:embed="rId3"/>
          <a:stretch>
            <a:fillRect/>
          </a:stretch>
        </p:blipFill>
        <p:spPr>
          <a:xfrm>
            <a:off x="5515133" y="1504211"/>
            <a:ext cx="6444934" cy="4437112"/>
          </a:xfrm>
          <a:prstGeom prst="rect">
            <a:avLst/>
          </a:prstGeom>
        </p:spPr>
      </p:pic>
    </p:spTree>
    <p:extLst>
      <p:ext uri="{BB962C8B-B14F-4D97-AF65-F5344CB8AC3E}">
        <p14:creationId xmlns:p14="http://schemas.microsoft.com/office/powerpoint/2010/main" val="18739358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99506A09-E1A1-41F9-81EC-A5A89F0114C2}"/>
              </a:ext>
            </a:extLst>
          </p:cNvPr>
          <p:cNvSpPr txBox="1"/>
          <p:nvPr/>
        </p:nvSpPr>
        <p:spPr>
          <a:xfrm>
            <a:off x="2321152" y="919944"/>
            <a:ext cx="7549695" cy="461665"/>
          </a:xfrm>
          <a:prstGeom prst="rect">
            <a:avLst/>
          </a:prstGeom>
          <a:noFill/>
        </p:spPr>
        <p:txBody>
          <a:bodyPr wrap="none" rtlCol="0">
            <a:spAutoFit/>
          </a:bodyPr>
          <a:lstStyle/>
          <a:p>
            <a:r>
              <a:rPr lang="rm-CH" sz="2400" b="1" dirty="0">
                <a:latin typeface="Times New Roman" panose="02020603050405020304" pitchFamily="18" charset="0"/>
                <a:cs typeface="Times New Roman" panose="02020603050405020304" pitchFamily="18" charset="0"/>
              </a:rPr>
              <a:t>APEC Reports on Sustainability and Disaster Resilience</a:t>
            </a:r>
            <a:endParaRPr lang="fr-BE" sz="2400" b="1" dirty="0">
              <a:latin typeface="Times New Roman" panose="02020603050405020304" pitchFamily="18" charset="0"/>
              <a:cs typeface="Times New Roman" panose="02020603050405020304" pitchFamily="18" charset="0"/>
            </a:endParaRPr>
          </a:p>
        </p:txBody>
      </p:sp>
      <p:pic>
        <p:nvPicPr>
          <p:cNvPr id="4" name="Image 3" descr="Une image contenant capture d’écran&#10;&#10;Description générée automatiquement">
            <a:extLst>
              <a:ext uri="{FF2B5EF4-FFF2-40B4-BE49-F238E27FC236}">
                <a16:creationId xmlns:a16="http://schemas.microsoft.com/office/drawing/2014/main" id="{D475EBC3-EB0D-4024-A653-650C122C23D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352" y="1524478"/>
            <a:ext cx="3152449" cy="4458182"/>
          </a:xfrm>
          <a:prstGeom prst="rect">
            <a:avLst/>
          </a:prstGeom>
        </p:spPr>
      </p:pic>
      <p:sp>
        <p:nvSpPr>
          <p:cNvPr id="5" name="ZoneTexte 4">
            <a:extLst>
              <a:ext uri="{FF2B5EF4-FFF2-40B4-BE49-F238E27FC236}">
                <a16:creationId xmlns:a16="http://schemas.microsoft.com/office/drawing/2014/main" id="{1D1AD11E-14D5-4011-9312-6F2FD57F203E}"/>
              </a:ext>
            </a:extLst>
          </p:cNvPr>
          <p:cNvSpPr txBox="1"/>
          <p:nvPr/>
        </p:nvSpPr>
        <p:spPr>
          <a:xfrm>
            <a:off x="3483405" y="1476705"/>
            <a:ext cx="4649092" cy="1538883"/>
          </a:xfrm>
          <a:prstGeom prst="rect">
            <a:avLst/>
          </a:prstGeom>
          <a:noFill/>
        </p:spPr>
        <p:txBody>
          <a:bodyPr wrap="square" rtlCol="0">
            <a:spAutoFit/>
          </a:bodyPr>
          <a:lstStyle/>
          <a:p>
            <a:r>
              <a:rPr lang="rm-CH" sz="2000" b="1" dirty="0">
                <a:latin typeface="Times New Roman" panose="02020603050405020304" pitchFamily="18" charset="0"/>
                <a:cs typeface="Times New Roman" panose="02020603050405020304" pitchFamily="18" charset="0"/>
              </a:rPr>
              <a:t>Sustainable Urban Development Report</a:t>
            </a:r>
          </a:p>
          <a:p>
            <a:r>
              <a:rPr lang="rm-CH" sz="2000" dirty="0">
                <a:latin typeface="Times New Roman" panose="02020603050405020304" pitchFamily="18" charset="0"/>
                <a:cs typeface="Times New Roman" panose="02020603050405020304" pitchFamily="18" charset="0"/>
              </a:rPr>
              <a:t>Electronic version </a:t>
            </a:r>
            <a:r>
              <a:rPr lang="fr-CH" sz="1800" u="sng" dirty="0">
                <a:solidFill>
                  <a:srgbClr val="0563C1"/>
                </a:solidFill>
                <a:effectLst/>
                <a:latin typeface="Calibri" panose="020F0502020204030204" pitchFamily="34" charset="0"/>
                <a:ea typeface="等线" panose="02010600030101010101" pitchFamily="2" charset="-122"/>
                <a:cs typeface="Times New Roman" panose="02020603050405020304" pitchFamily="18" charset="0"/>
                <a:hlinkClick r:id="rId3"/>
              </a:rPr>
              <a:t>https://www.apec.org/Publications/2019/04/APEC-Sustainable-Urban-Development-Report---From-Models-to-Results</a:t>
            </a:r>
            <a:endParaRPr lang="fr-BE" sz="2000" dirty="0">
              <a:latin typeface="Times New Roman" panose="02020603050405020304" pitchFamily="18" charset="0"/>
              <a:cs typeface="Times New Roman" panose="02020603050405020304" pitchFamily="18" charset="0"/>
            </a:endParaRPr>
          </a:p>
        </p:txBody>
      </p:sp>
      <p:pic>
        <p:nvPicPr>
          <p:cNvPr id="6" name="Image 5">
            <a:extLst>
              <a:ext uri="{FF2B5EF4-FFF2-40B4-BE49-F238E27FC236}">
                <a16:creationId xmlns:a16="http://schemas.microsoft.com/office/drawing/2014/main" id="{00C97884-BEB7-4DE9-9E44-C95ACC1C00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03739" y="1476705"/>
            <a:ext cx="3242040" cy="4553728"/>
          </a:xfrm>
          <a:prstGeom prst="rect">
            <a:avLst/>
          </a:prstGeom>
        </p:spPr>
      </p:pic>
      <p:sp>
        <p:nvSpPr>
          <p:cNvPr id="7" name="ZoneTexte 6">
            <a:extLst>
              <a:ext uri="{FF2B5EF4-FFF2-40B4-BE49-F238E27FC236}">
                <a16:creationId xmlns:a16="http://schemas.microsoft.com/office/drawing/2014/main" id="{92BF9D2D-88D6-410B-A9CF-6613F99BB447}"/>
              </a:ext>
            </a:extLst>
          </p:cNvPr>
          <p:cNvSpPr txBox="1"/>
          <p:nvPr/>
        </p:nvSpPr>
        <p:spPr>
          <a:xfrm>
            <a:off x="4079776" y="4565687"/>
            <a:ext cx="4374869" cy="1261884"/>
          </a:xfrm>
          <a:prstGeom prst="rect">
            <a:avLst/>
          </a:prstGeom>
          <a:noFill/>
        </p:spPr>
        <p:txBody>
          <a:bodyPr wrap="square">
            <a:spAutoFit/>
          </a:bodyPr>
          <a:lstStyle/>
          <a:p>
            <a:r>
              <a:rPr lang="rm-CH" sz="2000" b="1" dirty="0">
                <a:latin typeface="Times New Roman" panose="02020603050405020304" pitchFamily="18" charset="0"/>
                <a:cs typeface="Times New Roman" panose="02020603050405020304" pitchFamily="18" charset="0"/>
              </a:rPr>
              <a:t>Integrated Urban Planning Report</a:t>
            </a:r>
          </a:p>
          <a:p>
            <a:r>
              <a:rPr lang="rm-CH" sz="2000" dirty="0">
                <a:latin typeface="Times New Roman" panose="02020603050405020304" pitchFamily="18" charset="0"/>
                <a:cs typeface="Times New Roman" panose="02020603050405020304" pitchFamily="18" charset="0"/>
              </a:rPr>
              <a:t>Electronic version </a:t>
            </a:r>
            <a:r>
              <a:rPr lang="fr-CH" sz="1800" u="sng" dirty="0">
                <a:solidFill>
                  <a:srgbClr val="0563C1"/>
                </a:solidFill>
                <a:effectLst/>
                <a:latin typeface="Calibri" panose="020F0502020204030204" pitchFamily="34" charset="0"/>
                <a:ea typeface="等线" panose="02010600030101010101" pitchFamily="2" charset="-122"/>
                <a:cs typeface="Times New Roman" panose="02020603050405020304" pitchFamily="18" charset="0"/>
                <a:hlinkClick r:id="rId5"/>
              </a:rPr>
              <a:t>https://www.apec.org/Publications/2021/03/APEC-Integrated-Urban-Planning-Report</a:t>
            </a:r>
            <a:endParaRPr lang="en-AU" sz="2000" dirty="0"/>
          </a:p>
        </p:txBody>
      </p:sp>
    </p:spTree>
    <p:extLst>
      <p:ext uri="{BB962C8B-B14F-4D97-AF65-F5344CB8AC3E}">
        <p14:creationId xmlns:p14="http://schemas.microsoft.com/office/powerpoint/2010/main" val="23162953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ED59BBB0-3A0B-4DCD-A7C7-F1D9DF5905BA}"/>
              </a:ext>
            </a:extLst>
          </p:cNvPr>
          <p:cNvSpPr txBox="1"/>
          <p:nvPr/>
        </p:nvSpPr>
        <p:spPr>
          <a:xfrm>
            <a:off x="2135560" y="836712"/>
            <a:ext cx="7776864"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Green loans from IFC: 2020 Loans to projects in China</a:t>
            </a:r>
            <a:endParaRPr lang="en-AU" sz="2400" b="1" dirty="0">
              <a:latin typeface="Times New Roman" panose="02020603050405020304" pitchFamily="18" charset="0"/>
              <a:cs typeface="Times New Roman" panose="02020603050405020304" pitchFamily="18" charset="0"/>
            </a:endParaRPr>
          </a:p>
        </p:txBody>
      </p:sp>
      <p:graphicFrame>
        <p:nvGraphicFramePr>
          <p:cNvPr id="7" name="Objet 6">
            <a:extLst>
              <a:ext uri="{FF2B5EF4-FFF2-40B4-BE49-F238E27FC236}">
                <a16:creationId xmlns:a16="http://schemas.microsoft.com/office/drawing/2014/main" id="{A68D89E0-411B-4130-87BE-901A07BC65D1}"/>
              </a:ext>
            </a:extLst>
          </p:cNvPr>
          <p:cNvGraphicFramePr>
            <a:graphicFrameLocks noChangeAspect="1"/>
          </p:cNvGraphicFramePr>
          <p:nvPr>
            <p:extLst>
              <p:ext uri="{D42A27DB-BD31-4B8C-83A1-F6EECF244321}">
                <p14:modId xmlns:p14="http://schemas.microsoft.com/office/powerpoint/2010/main" val="942634760"/>
              </p:ext>
            </p:extLst>
          </p:nvPr>
        </p:nvGraphicFramePr>
        <p:xfrm>
          <a:off x="0" y="1484784"/>
          <a:ext cx="12111276" cy="4750718"/>
        </p:xfrm>
        <a:graphic>
          <a:graphicData uri="http://schemas.openxmlformats.org/presentationml/2006/ole">
            <mc:AlternateContent xmlns:mc="http://schemas.openxmlformats.org/markup-compatibility/2006">
              <mc:Choice xmlns:v="urn:schemas-microsoft-com:vml" Requires="v">
                <p:oleObj name="Worksheet" r:id="rId2" imgW="12116013" imgH="4937760" progId="Excel.Sheet.12">
                  <p:embed/>
                </p:oleObj>
              </mc:Choice>
              <mc:Fallback>
                <p:oleObj name="Worksheet" r:id="rId2" imgW="12116013" imgH="4937760" progId="Excel.Sheet.12">
                  <p:embed/>
                  <p:pic>
                    <p:nvPicPr>
                      <p:cNvPr id="7" name="Objet 6">
                        <a:extLst>
                          <a:ext uri="{FF2B5EF4-FFF2-40B4-BE49-F238E27FC236}">
                            <a16:creationId xmlns:a16="http://schemas.microsoft.com/office/drawing/2014/main" id="{A68D89E0-411B-4130-87BE-901A07BC65D1}"/>
                          </a:ext>
                        </a:extLst>
                      </p:cNvPr>
                      <p:cNvPicPr/>
                      <p:nvPr/>
                    </p:nvPicPr>
                    <p:blipFill>
                      <a:blip r:embed="rId3"/>
                      <a:stretch>
                        <a:fillRect/>
                      </a:stretch>
                    </p:blipFill>
                    <p:spPr>
                      <a:xfrm>
                        <a:off x="0" y="1484784"/>
                        <a:ext cx="12111276" cy="4750718"/>
                      </a:xfrm>
                      <a:prstGeom prst="rect">
                        <a:avLst/>
                      </a:prstGeom>
                    </p:spPr>
                  </p:pic>
                </p:oleObj>
              </mc:Fallback>
            </mc:AlternateContent>
          </a:graphicData>
        </a:graphic>
      </p:graphicFrame>
    </p:spTree>
    <p:extLst>
      <p:ext uri="{BB962C8B-B14F-4D97-AF65-F5344CB8AC3E}">
        <p14:creationId xmlns:p14="http://schemas.microsoft.com/office/powerpoint/2010/main" val="13748355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606DC92-0760-43C0-AFAE-5CF6644BB012}"/>
              </a:ext>
            </a:extLst>
          </p:cNvPr>
          <p:cNvSpPr txBox="1"/>
          <p:nvPr/>
        </p:nvSpPr>
        <p:spPr>
          <a:xfrm>
            <a:off x="2711623" y="836712"/>
            <a:ext cx="2664297"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Green equity</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12A7D9A0-40EA-4317-9B43-76B5B9339A3D}"/>
              </a:ext>
            </a:extLst>
          </p:cNvPr>
          <p:cNvSpPr txBox="1"/>
          <p:nvPr/>
        </p:nvSpPr>
        <p:spPr>
          <a:xfrm>
            <a:off x="551384" y="1700808"/>
            <a:ext cx="5328592" cy="4524315"/>
          </a:xfrm>
          <a:prstGeom prst="rect">
            <a:avLst/>
          </a:prstGeom>
          <a:noFill/>
        </p:spPr>
        <p:txBody>
          <a:bodyPr wrap="square">
            <a:spAutoFit/>
          </a:bodyPr>
          <a:lstStyle/>
          <a:p>
            <a:r>
              <a:rPr lang="en-US" dirty="0"/>
              <a:t>Rapidly growing since COP 26</a:t>
            </a:r>
          </a:p>
          <a:p>
            <a:r>
              <a:rPr lang="en-US" dirty="0"/>
              <a:t>Using equity to promote sustainable development</a:t>
            </a:r>
          </a:p>
          <a:p>
            <a:r>
              <a:rPr lang="en-US" dirty="0"/>
              <a:t>Multi- and bilateral financial institutions are revising their policies or positions on equity investing</a:t>
            </a:r>
          </a:p>
          <a:p>
            <a:pPr marL="285750" indent="-285750">
              <a:buFont typeface="Arial" panose="020B0604020202020204" pitchFamily="34" charset="0"/>
              <a:buChar char="•"/>
            </a:pPr>
            <a:r>
              <a:rPr lang="en-US" dirty="0"/>
              <a:t>European Investment Bank is consulting publicly on a new Standard 11 on Intermediated Finance</a:t>
            </a:r>
          </a:p>
          <a:p>
            <a:pPr marL="285750" indent="-285750">
              <a:buFont typeface="Arial" panose="020B0604020202020204" pitchFamily="34" charset="0"/>
              <a:buChar char="•"/>
            </a:pPr>
            <a:r>
              <a:rPr lang="en-US" dirty="0"/>
              <a:t>Asian Development Bank (ADB) is currently reviewing its Energy Policy, which addresses FI investing</a:t>
            </a:r>
          </a:p>
          <a:p>
            <a:pPr marL="285750" indent="-285750">
              <a:buFont typeface="Arial" panose="020B0604020202020204" pitchFamily="34" charset="0"/>
              <a:buChar char="•"/>
            </a:pPr>
            <a:r>
              <a:rPr lang="en-US" dirty="0"/>
              <a:t>International Finance Corporation (IFC) is reviewing its Approach to Greening Equity</a:t>
            </a:r>
          </a:p>
          <a:p>
            <a:pPr marL="285750" indent="-285750">
              <a:buFont typeface="Arial" panose="020B0604020202020204" pitchFamily="34" charset="0"/>
              <a:buChar char="•"/>
            </a:pPr>
            <a:r>
              <a:rPr lang="en-US" dirty="0"/>
              <a:t>Asian Infrastructure Investment Bank(AIIB) will begin a review of its Energy Sector Strategy in December 2021.</a:t>
            </a:r>
            <a:endParaRPr lang="fr-CH" dirty="0"/>
          </a:p>
        </p:txBody>
      </p:sp>
      <p:sp>
        <p:nvSpPr>
          <p:cNvPr id="7" name="ZoneTexte 6">
            <a:extLst>
              <a:ext uri="{FF2B5EF4-FFF2-40B4-BE49-F238E27FC236}">
                <a16:creationId xmlns:a16="http://schemas.microsoft.com/office/drawing/2014/main" id="{71EF5C82-5CB2-4F98-8608-A6F4E1F3EB6B}"/>
              </a:ext>
            </a:extLst>
          </p:cNvPr>
          <p:cNvSpPr txBox="1"/>
          <p:nvPr/>
        </p:nvSpPr>
        <p:spPr>
          <a:xfrm>
            <a:off x="6528048" y="1688479"/>
            <a:ext cx="4968552" cy="3139321"/>
          </a:xfrm>
          <a:prstGeom prst="rect">
            <a:avLst/>
          </a:prstGeom>
          <a:noFill/>
        </p:spPr>
        <p:txBody>
          <a:bodyPr wrap="square">
            <a:spAutoFit/>
          </a:bodyPr>
          <a:lstStyle/>
          <a:p>
            <a:pPr marL="285750" indent="-285750">
              <a:buFont typeface="Arial" panose="020B0604020202020204" pitchFamily="34" charset="0"/>
              <a:buChar char="•"/>
            </a:pPr>
            <a:r>
              <a:rPr lang="en-US" dirty="0"/>
              <a:t>GCF has accelerated its support for equity investments, primarily through its Private Sector Facility (PSF). Equity investments, including the most recent approval of GCF equity investment support for two large private equity funds supporting adaptation, make up 22.1% of GCF private sector investments and focus on de-risking private sector climate infrastructure projects and </a:t>
            </a:r>
            <a:r>
              <a:rPr lang="en-US" dirty="0" err="1"/>
              <a:t>programmes</a:t>
            </a:r>
            <a:r>
              <a:rPr lang="en-US" dirty="0"/>
              <a:t> and structuring anchor investments in climate equity/debt funds.</a:t>
            </a:r>
            <a:endParaRPr lang="fr-CH" dirty="0"/>
          </a:p>
        </p:txBody>
      </p:sp>
      <p:sp>
        <p:nvSpPr>
          <p:cNvPr id="6" name="ZoneTexte 5">
            <a:extLst>
              <a:ext uri="{FF2B5EF4-FFF2-40B4-BE49-F238E27FC236}">
                <a16:creationId xmlns:a16="http://schemas.microsoft.com/office/drawing/2014/main" id="{F9BAA2E5-EAF6-4CED-91DF-7AAA2377F949}"/>
              </a:ext>
            </a:extLst>
          </p:cNvPr>
          <p:cNvSpPr txBox="1"/>
          <p:nvPr/>
        </p:nvSpPr>
        <p:spPr>
          <a:xfrm>
            <a:off x="6528048" y="5300121"/>
            <a:ext cx="5184576" cy="923330"/>
          </a:xfrm>
          <a:prstGeom prst="rect">
            <a:avLst/>
          </a:prstGeom>
          <a:noFill/>
        </p:spPr>
        <p:txBody>
          <a:bodyPr wrap="square">
            <a:spAutoFit/>
          </a:bodyPr>
          <a:lstStyle/>
          <a:p>
            <a:r>
              <a:rPr lang="en-US" dirty="0"/>
              <a:t>Remark: as equity has “junior” status compared to debt (bonds, loans), investing in green equity is a way to de-risk the debtors</a:t>
            </a:r>
            <a:endParaRPr lang="fr-CH" dirty="0"/>
          </a:p>
        </p:txBody>
      </p:sp>
    </p:spTree>
    <p:extLst>
      <p:ext uri="{BB962C8B-B14F-4D97-AF65-F5344CB8AC3E}">
        <p14:creationId xmlns:p14="http://schemas.microsoft.com/office/powerpoint/2010/main" val="19604364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606DC92-0760-43C0-AFAE-5CF6644BB012}"/>
              </a:ext>
            </a:extLst>
          </p:cNvPr>
          <p:cNvSpPr txBox="1"/>
          <p:nvPr/>
        </p:nvSpPr>
        <p:spPr>
          <a:xfrm>
            <a:off x="2711623" y="836712"/>
            <a:ext cx="4320481"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Nasdaq Green equity indexes</a:t>
            </a:r>
            <a:endParaRPr lang="en-AU" sz="2400" b="1" dirty="0">
              <a:latin typeface="Times New Roman" panose="02020603050405020304" pitchFamily="18" charset="0"/>
              <a:cs typeface="Times New Roman" panose="02020603050405020304" pitchFamily="18" charset="0"/>
            </a:endParaRPr>
          </a:p>
        </p:txBody>
      </p:sp>
      <p:pic>
        <p:nvPicPr>
          <p:cNvPr id="2" name="Image 1">
            <a:extLst>
              <a:ext uri="{FF2B5EF4-FFF2-40B4-BE49-F238E27FC236}">
                <a16:creationId xmlns:a16="http://schemas.microsoft.com/office/drawing/2014/main" id="{AC3FBA76-03E3-477D-A631-50DB5417D94B}"/>
              </a:ext>
            </a:extLst>
          </p:cNvPr>
          <p:cNvPicPr>
            <a:picLocks noChangeAspect="1"/>
          </p:cNvPicPr>
          <p:nvPr/>
        </p:nvPicPr>
        <p:blipFill>
          <a:blip r:embed="rId2"/>
          <a:stretch>
            <a:fillRect/>
          </a:stretch>
        </p:blipFill>
        <p:spPr>
          <a:xfrm>
            <a:off x="1586323" y="1700808"/>
            <a:ext cx="8076652" cy="2138212"/>
          </a:xfrm>
          <a:prstGeom prst="rect">
            <a:avLst/>
          </a:prstGeom>
        </p:spPr>
      </p:pic>
      <p:sp>
        <p:nvSpPr>
          <p:cNvPr id="9" name="ZoneTexte 8">
            <a:extLst>
              <a:ext uri="{FF2B5EF4-FFF2-40B4-BE49-F238E27FC236}">
                <a16:creationId xmlns:a16="http://schemas.microsoft.com/office/drawing/2014/main" id="{D38FA322-F123-4E39-9EF7-BD2A479A0D72}"/>
              </a:ext>
            </a:extLst>
          </p:cNvPr>
          <p:cNvSpPr txBox="1"/>
          <p:nvPr/>
        </p:nvSpPr>
        <p:spPr>
          <a:xfrm>
            <a:off x="1127448" y="4051710"/>
            <a:ext cx="6127594" cy="1969578"/>
          </a:xfrm>
          <a:prstGeom prst="rect">
            <a:avLst/>
          </a:prstGeom>
          <a:noFill/>
        </p:spPr>
        <p:txBody>
          <a:bodyPr wrap="square">
            <a:spAutoFit/>
          </a:bodyPr>
          <a:lstStyle/>
          <a:p>
            <a:pPr marL="342900" indent="-342900" fontAlgn="base">
              <a:lnSpc>
                <a:spcPct val="107000"/>
              </a:lnSpc>
              <a:spcAft>
                <a:spcPts val="800"/>
              </a:spcAft>
              <a:buSzPts val="1000"/>
              <a:buFont typeface="Symbol" panose="05050102010706020507" pitchFamily="18" charset="2"/>
              <a:buChar char=""/>
              <a:tabLst>
                <a:tab pos="457200" algn="l"/>
              </a:tabLst>
            </a:pPr>
            <a:r>
              <a:rPr lang="en-CH" sz="1800" dirty="0">
                <a:solidFill>
                  <a:srgbClr val="00BFD5"/>
                </a:solidFill>
                <a:effectLst/>
                <a:latin typeface="Helvetica" panose="020B0604020202020204" pitchFamily="34" charset="0"/>
                <a:ea typeface="Times New Roman" panose="02020603050405020304" pitchFamily="18" charset="0"/>
                <a:cs typeface="Times New Roman" panose="02020603050405020304" pitchFamily="18" charset="0"/>
                <a:hlinkClick r:id="rId3"/>
              </a:rPr>
              <a:t>Nasdaq OMX Green Economy</a:t>
            </a:r>
            <a:endParaRPr lang="en-CH" sz="1600" dirty="0">
              <a:solidFill>
                <a:srgbClr val="2B2B2B"/>
              </a:solidFill>
              <a:effectLst/>
              <a:latin typeface="Calibri" panose="020F0502020204030204" pitchFamily="34" charset="0"/>
              <a:ea typeface="等线" panose="02010600030101010101" pitchFamily="2" charset="-122"/>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CH" sz="1800" dirty="0">
                <a:solidFill>
                  <a:srgbClr val="00BFD5"/>
                </a:solidFill>
                <a:effectLst/>
                <a:latin typeface="Helvetica" panose="020B0604020202020204" pitchFamily="34" charset="0"/>
                <a:ea typeface="Times New Roman" panose="02020603050405020304" pitchFamily="18" charset="0"/>
                <a:cs typeface="Times New Roman" panose="02020603050405020304" pitchFamily="18" charset="0"/>
                <a:hlinkClick r:id="rId4"/>
              </a:rPr>
              <a:t>Nasdaq OMX Solar</a:t>
            </a:r>
            <a:endParaRPr lang="en-CH" sz="1600" dirty="0">
              <a:solidFill>
                <a:srgbClr val="2B2B2B"/>
              </a:solidFill>
              <a:effectLst/>
              <a:latin typeface="Calibri" panose="020F0502020204030204" pitchFamily="34" charset="0"/>
              <a:ea typeface="等线" panose="02010600030101010101" pitchFamily="2" charset="-122"/>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CH" sz="1800" dirty="0">
                <a:solidFill>
                  <a:srgbClr val="00BFD5"/>
                </a:solidFill>
                <a:effectLst/>
                <a:latin typeface="Helvetica" panose="020B0604020202020204" pitchFamily="34" charset="0"/>
                <a:ea typeface="Times New Roman" panose="02020603050405020304" pitchFamily="18" charset="0"/>
                <a:cs typeface="Times New Roman" panose="02020603050405020304" pitchFamily="18" charset="0"/>
                <a:hlinkClick r:id="rId5"/>
              </a:rPr>
              <a:t>Nasdaq OMX Global Water</a:t>
            </a:r>
            <a:endParaRPr lang="en-CH" sz="1600" dirty="0">
              <a:solidFill>
                <a:srgbClr val="2B2B2B"/>
              </a:solidFill>
              <a:effectLst/>
              <a:latin typeface="Calibri" panose="020F0502020204030204" pitchFamily="34" charset="0"/>
              <a:ea typeface="等线" panose="02010600030101010101" pitchFamily="2" charset="-122"/>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CH" sz="1800" dirty="0">
                <a:solidFill>
                  <a:srgbClr val="00BFD5"/>
                </a:solidFill>
                <a:effectLst/>
                <a:latin typeface="Helvetica" panose="020B0604020202020204" pitchFamily="34" charset="0"/>
                <a:ea typeface="Times New Roman" panose="02020603050405020304" pitchFamily="18" charset="0"/>
                <a:cs typeface="Times New Roman" panose="02020603050405020304" pitchFamily="18" charset="0"/>
                <a:hlinkClick r:id="rId6"/>
              </a:rPr>
              <a:t>Nasdaq OMX U.S. Water</a:t>
            </a:r>
            <a:endParaRPr lang="en-CH" sz="1600" dirty="0">
              <a:solidFill>
                <a:srgbClr val="2B2B2B"/>
              </a:solidFill>
              <a:effectLst/>
              <a:latin typeface="Calibri" panose="020F0502020204030204" pitchFamily="34" charset="0"/>
              <a:ea typeface="等线" panose="02010600030101010101" pitchFamily="2" charset="-122"/>
              <a:cs typeface="Times New Roman" panose="02020603050405020304" pitchFamily="18" charset="0"/>
            </a:endParaRPr>
          </a:p>
          <a:p>
            <a:pPr marL="342900" lvl="0" indent="-342900" fontAlgn="base">
              <a:lnSpc>
                <a:spcPct val="107000"/>
              </a:lnSpc>
              <a:spcAft>
                <a:spcPts val="800"/>
              </a:spcAft>
              <a:buSzPts val="1000"/>
              <a:buFont typeface="Symbol" panose="05050102010706020507" pitchFamily="18" charset="2"/>
              <a:buChar char=""/>
              <a:tabLst>
                <a:tab pos="457200" algn="l"/>
              </a:tabLst>
            </a:pPr>
            <a:r>
              <a:rPr lang="en-CH" sz="1800" dirty="0">
                <a:solidFill>
                  <a:srgbClr val="00BFD5"/>
                </a:solidFill>
                <a:effectLst/>
                <a:latin typeface="Helvetica" panose="020B0604020202020204" pitchFamily="34" charset="0"/>
                <a:ea typeface="Times New Roman" panose="02020603050405020304" pitchFamily="18" charset="0"/>
                <a:cs typeface="Times New Roman" panose="02020603050405020304" pitchFamily="18" charset="0"/>
                <a:hlinkClick r:id="rId7"/>
              </a:rPr>
              <a:t>Nasdaq OMX Wind</a:t>
            </a:r>
            <a:endParaRPr lang="en-CH" sz="1600" dirty="0">
              <a:solidFill>
                <a:srgbClr val="2B2B2B"/>
              </a:solidFill>
              <a:effectLst/>
              <a:latin typeface="Calibri" panose="020F0502020204030204" pitchFamily="34"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8238089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35A9BC6-3BF4-4551-8C99-2A45B5E01297}"/>
              </a:ext>
            </a:extLst>
          </p:cNvPr>
          <p:cNvSpPr txBox="1"/>
          <p:nvPr/>
        </p:nvSpPr>
        <p:spPr>
          <a:xfrm>
            <a:off x="2459595" y="836712"/>
            <a:ext cx="7272809"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How to engineer catalytic effects of public investment</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CAC1F1DD-2517-4F72-A1CB-A59C99AB8D90}"/>
              </a:ext>
            </a:extLst>
          </p:cNvPr>
          <p:cNvSpPr txBox="1"/>
          <p:nvPr/>
        </p:nvSpPr>
        <p:spPr>
          <a:xfrm>
            <a:off x="695400" y="1700808"/>
            <a:ext cx="5400600" cy="4247317"/>
          </a:xfrm>
          <a:prstGeom prst="rect">
            <a:avLst/>
          </a:prstGeom>
          <a:noFill/>
        </p:spPr>
        <p:txBody>
          <a:bodyPr wrap="square">
            <a:spAutoFit/>
          </a:bodyPr>
          <a:lstStyle/>
          <a:p>
            <a:r>
              <a:rPr lang="en-US" dirty="0"/>
              <a:t>Public investors (foundations, high net-worth individuals, government and development finance </a:t>
            </a:r>
          </a:p>
          <a:p>
            <a:r>
              <a:rPr lang="en-US" dirty="0"/>
              <a:t>institutions) to invest in so-called catalytic first-loss capital (subordinate categories of debt):</a:t>
            </a:r>
          </a:p>
          <a:p>
            <a:pPr marL="285750" indent="-285750">
              <a:buFont typeface="Arial" panose="020B0604020202020204" pitchFamily="34" charset="0"/>
              <a:buChar char="•"/>
            </a:pPr>
            <a:r>
              <a:rPr lang="en-US" dirty="0"/>
              <a:t>Grants, incl. to cover a set amount of first loss </a:t>
            </a:r>
          </a:p>
          <a:p>
            <a:pPr marL="285750" indent="-285750">
              <a:buFont typeface="Arial" panose="020B0604020202020204" pitchFamily="34" charset="0"/>
              <a:buChar char="•"/>
            </a:pPr>
            <a:r>
              <a:rPr lang="en-US" dirty="0"/>
              <a:t>Equity: the most junior equity position in the overall capital structure</a:t>
            </a:r>
          </a:p>
          <a:p>
            <a:pPr marL="285750" indent="-285750">
              <a:buFont typeface="Arial" panose="020B0604020202020204" pitchFamily="34" charset="0"/>
              <a:buChar char="•"/>
            </a:pPr>
            <a:r>
              <a:rPr lang="en-US" dirty="0"/>
              <a:t>Guarantees: A guarantee to cover a set amount of first-loss capital; is like a grant but has a cost.</a:t>
            </a:r>
          </a:p>
          <a:p>
            <a:pPr marL="285750" indent="-285750">
              <a:buFont typeface="Arial" panose="020B0604020202020204" pitchFamily="34" charset="0"/>
              <a:buChar char="•"/>
            </a:pPr>
            <a:r>
              <a:rPr lang="en-US" dirty="0"/>
              <a:t>Junior subordinated debt: The most junior debt position in a company  </a:t>
            </a:r>
          </a:p>
          <a:p>
            <a:endParaRPr lang="en-US" dirty="0"/>
          </a:p>
          <a:p>
            <a:r>
              <a:rPr lang="en-US" dirty="0"/>
              <a:t>In doing so, the public sector de-risks senior categories of debt or equity</a:t>
            </a:r>
          </a:p>
          <a:p>
            <a:r>
              <a:rPr lang="en-US" dirty="0"/>
              <a:t>This helps attracting low-risk investors </a:t>
            </a:r>
            <a:endParaRPr lang="fr-CH" dirty="0"/>
          </a:p>
        </p:txBody>
      </p:sp>
      <p:sp>
        <p:nvSpPr>
          <p:cNvPr id="7" name="ZoneTexte 6">
            <a:extLst>
              <a:ext uri="{FF2B5EF4-FFF2-40B4-BE49-F238E27FC236}">
                <a16:creationId xmlns:a16="http://schemas.microsoft.com/office/drawing/2014/main" id="{53A1C407-4E66-4D07-B259-4665CB7466EA}"/>
              </a:ext>
            </a:extLst>
          </p:cNvPr>
          <p:cNvSpPr txBox="1"/>
          <p:nvPr/>
        </p:nvSpPr>
        <p:spPr>
          <a:xfrm>
            <a:off x="6672064" y="1556792"/>
            <a:ext cx="5328592" cy="4524315"/>
          </a:xfrm>
          <a:prstGeom prst="rect">
            <a:avLst/>
          </a:prstGeom>
          <a:noFill/>
        </p:spPr>
        <p:txBody>
          <a:bodyPr wrap="square">
            <a:spAutoFit/>
          </a:bodyPr>
          <a:lstStyle/>
          <a:p>
            <a:r>
              <a:rPr lang="en-US" dirty="0"/>
              <a:t>Example of a catalytic fund: Catalytic Capital Consortium (2019) </a:t>
            </a:r>
            <a:r>
              <a:rPr lang="en-US" dirty="0">
                <a:hlinkClick r:id="rId2"/>
              </a:rPr>
              <a:t>https://www.macfound.org/programs/catalytic-capital-consortium/</a:t>
            </a:r>
            <a:r>
              <a:rPr lang="en-US" dirty="0"/>
              <a:t> :The Catalytic Capital Consortium, or C3, aims to demonstrate the power of this form of investment to extend and deepen the reach of the impact investing field, helping to address the annual funding shortfall of $5 trillion to $7 trillion that is hindering the world from reaching the UN Sustainable Development Goals.</a:t>
            </a:r>
          </a:p>
          <a:p>
            <a:endParaRPr lang="en-US" dirty="0"/>
          </a:p>
          <a:p>
            <a:r>
              <a:rPr lang="en-US" dirty="0"/>
              <a:t>IEA Sustainable Recovery Plan2021 – 2023: increase global investment in clean energy by about USD 1 trillion per year over three years, equivalent to 0.7% of global GDP in 2019, </a:t>
            </a:r>
            <a:r>
              <a:rPr lang="en-US" b="1" dirty="0"/>
              <a:t>70%</a:t>
            </a:r>
            <a:r>
              <a:rPr lang="en-US" dirty="0"/>
              <a:t> from the private sector, </a:t>
            </a:r>
            <a:r>
              <a:rPr lang="en-US" b="1" dirty="0"/>
              <a:t>30%</a:t>
            </a:r>
            <a:r>
              <a:rPr lang="en-US" dirty="0"/>
              <a:t> from public sources. </a:t>
            </a:r>
          </a:p>
        </p:txBody>
      </p:sp>
    </p:spTree>
    <p:extLst>
      <p:ext uri="{BB962C8B-B14F-4D97-AF65-F5344CB8AC3E}">
        <p14:creationId xmlns:p14="http://schemas.microsoft.com/office/powerpoint/2010/main" val="62546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22A4EF1-E927-46E0-BFD1-4834AC63EA89}"/>
              </a:ext>
            </a:extLst>
          </p:cNvPr>
          <p:cNvSpPr txBox="1"/>
          <p:nvPr/>
        </p:nvSpPr>
        <p:spPr>
          <a:xfrm>
            <a:off x="2855640" y="908720"/>
            <a:ext cx="7344816" cy="461665"/>
          </a:xfrm>
          <a:prstGeom prst="rect">
            <a:avLst/>
          </a:prstGeom>
          <a:noFill/>
        </p:spPr>
        <p:txBody>
          <a:bodyPr wrap="square" rtlCol="0">
            <a:spAutoFit/>
          </a:bodyPr>
          <a:lstStyle/>
          <a:p>
            <a:r>
              <a:rPr lang="en-AU" sz="2400" b="1" dirty="0">
                <a:latin typeface="Times New Roman" panose="02020603050405020304" pitchFamily="18" charset="0"/>
                <a:cs typeface="Times New Roman" panose="02020603050405020304" pitchFamily="18" charset="0"/>
              </a:rPr>
              <a:t>Example of catalytic funding for cities: Shanghai</a:t>
            </a:r>
          </a:p>
        </p:txBody>
      </p:sp>
      <p:sp>
        <p:nvSpPr>
          <p:cNvPr id="5" name="ZoneTexte 4">
            <a:extLst>
              <a:ext uri="{FF2B5EF4-FFF2-40B4-BE49-F238E27FC236}">
                <a16:creationId xmlns:a16="http://schemas.microsoft.com/office/drawing/2014/main" id="{307CDACF-69B8-4050-8BA4-8E96BE2D0379}"/>
              </a:ext>
            </a:extLst>
          </p:cNvPr>
          <p:cNvSpPr txBox="1"/>
          <p:nvPr/>
        </p:nvSpPr>
        <p:spPr>
          <a:xfrm>
            <a:off x="333086" y="1700808"/>
            <a:ext cx="4392488" cy="3693319"/>
          </a:xfrm>
          <a:prstGeom prst="rect">
            <a:avLst/>
          </a:prstGeom>
          <a:noFill/>
        </p:spPr>
        <p:txBody>
          <a:bodyPr wrap="square">
            <a:spAutoFit/>
          </a:bodyPr>
          <a:lstStyle/>
          <a:p>
            <a:r>
              <a:rPr lang="en-US" dirty="0"/>
              <a:t>Financing urban low-carbon transition: Peng &amp; Bai: The catalytic role of a city-level special fund in Shanghai, Feb 2021</a:t>
            </a:r>
          </a:p>
          <a:p>
            <a:r>
              <a:rPr lang="fr-CH" dirty="0">
                <a:hlinkClick r:id="rId2"/>
              </a:rPr>
              <a:t>https://doi.org/10.1016/j.jclepro.2020.124514</a:t>
            </a:r>
            <a:r>
              <a:rPr lang="fr-CH" dirty="0"/>
              <a:t> </a:t>
            </a:r>
          </a:p>
          <a:p>
            <a:endParaRPr lang="fr-CH" dirty="0"/>
          </a:p>
          <a:p>
            <a:r>
              <a:rPr lang="en-US" b="1" dirty="0"/>
              <a:t>Shanghai special fund for energy conservation and emission reduction</a:t>
            </a:r>
          </a:p>
          <a:p>
            <a:r>
              <a:rPr lang="rm-CH" dirty="0"/>
              <a:t>Analysed</a:t>
            </a:r>
            <a:r>
              <a:rPr lang="fr-CH" dirty="0"/>
              <a:t> </a:t>
            </a:r>
            <a:r>
              <a:rPr lang="en-CH" sz="1800" dirty="0">
                <a:solidFill>
                  <a:srgbClr val="2E2E2E"/>
                </a:solidFill>
                <a:effectLst/>
                <a:latin typeface="+mj-lt"/>
                <a:ea typeface="Times New Roman" panose="02020603050405020304" pitchFamily="18" charset="0"/>
                <a:cs typeface="Times New Roman" panose="02020603050405020304" pitchFamily="18" charset="0"/>
              </a:rPr>
              <a:t>12 policy domains, consisting of 41 subsidy policies</a:t>
            </a:r>
            <a:r>
              <a:rPr lang="rm-CH" sz="1800" dirty="0">
                <a:solidFill>
                  <a:srgbClr val="2E2E2E"/>
                </a:solidFill>
                <a:effectLst/>
                <a:latin typeface="+mj-lt"/>
                <a:ea typeface="Times New Roman" panose="02020603050405020304" pitchFamily="18" charset="0"/>
                <a:cs typeface="Times New Roman" panose="02020603050405020304" pitchFamily="18" charset="0"/>
              </a:rPr>
              <a:t>, </a:t>
            </a:r>
            <a:r>
              <a:rPr lang="en-CH" sz="1800" dirty="0">
                <a:solidFill>
                  <a:srgbClr val="2E2E2E"/>
                </a:solidFill>
                <a:effectLst/>
                <a:latin typeface="+mj-lt"/>
                <a:ea typeface="Times New Roman" panose="02020603050405020304" pitchFamily="18" charset="0"/>
                <a:cs typeface="Times New Roman" panose="02020603050405020304" pitchFamily="18" charset="0"/>
              </a:rPr>
              <a:t>167 subsidized projects</a:t>
            </a:r>
            <a:r>
              <a:rPr lang="rm-CH" sz="1800" dirty="0">
                <a:solidFill>
                  <a:srgbClr val="2E2E2E"/>
                </a:solidFill>
                <a:effectLst/>
                <a:latin typeface="+mj-lt"/>
                <a:ea typeface="Times New Roman" panose="02020603050405020304" pitchFamily="18" charset="0"/>
                <a:cs typeface="Times New Roman" panose="02020603050405020304" pitchFamily="18" charset="0"/>
              </a:rPr>
              <a:t>. Scope of the study: </a:t>
            </a:r>
            <a:r>
              <a:rPr lang="en-US" sz="1800" dirty="0">
                <a:solidFill>
                  <a:srgbClr val="2E2E2E"/>
                </a:solidFill>
                <a:effectLst/>
                <a:latin typeface="+mj-lt"/>
                <a:ea typeface="Times New Roman" panose="02020603050405020304" pitchFamily="18" charset="0"/>
                <a:cs typeface="Times New Roman" panose="02020603050405020304" pitchFamily="18" charset="0"/>
              </a:rPr>
              <a:t>how allocated fund are used to enable low carbon transition</a:t>
            </a:r>
            <a:endParaRPr lang="fr-CH" dirty="0">
              <a:latin typeface="+mj-lt"/>
            </a:endParaRPr>
          </a:p>
        </p:txBody>
      </p:sp>
      <p:pic>
        <p:nvPicPr>
          <p:cNvPr id="6" name="Image 5">
            <a:extLst>
              <a:ext uri="{FF2B5EF4-FFF2-40B4-BE49-F238E27FC236}">
                <a16:creationId xmlns:a16="http://schemas.microsoft.com/office/drawing/2014/main" id="{7BF9D669-DD26-4491-B625-50BD08700305}"/>
              </a:ext>
            </a:extLst>
          </p:cNvPr>
          <p:cNvPicPr>
            <a:picLocks noChangeAspect="1"/>
          </p:cNvPicPr>
          <p:nvPr/>
        </p:nvPicPr>
        <p:blipFill>
          <a:blip r:embed="rId3"/>
          <a:stretch>
            <a:fillRect/>
          </a:stretch>
        </p:blipFill>
        <p:spPr>
          <a:xfrm>
            <a:off x="4799856" y="1556792"/>
            <a:ext cx="7059058" cy="4536693"/>
          </a:xfrm>
          <a:prstGeom prst="rect">
            <a:avLst/>
          </a:prstGeom>
        </p:spPr>
      </p:pic>
    </p:spTree>
    <p:extLst>
      <p:ext uri="{BB962C8B-B14F-4D97-AF65-F5344CB8AC3E}">
        <p14:creationId xmlns:p14="http://schemas.microsoft.com/office/powerpoint/2010/main" val="6265373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8DD994F3-7B93-4475-9544-D2AAC7535010}"/>
              </a:ext>
            </a:extLst>
          </p:cNvPr>
          <p:cNvSpPr>
            <a:spLocks noGrp="1"/>
          </p:cNvSpPr>
          <p:nvPr>
            <p:ph type="sldNum" sz="quarter" idx="12"/>
          </p:nvPr>
        </p:nvSpPr>
        <p:spPr/>
        <p:txBody>
          <a:bodyPr/>
          <a:lstStyle/>
          <a:p>
            <a:fld id="{0C913308-F349-4B6D-A68A-DD1791B4A57B}" type="slidenum">
              <a:rPr lang="zh-CN" altLang="en-US" smtClean="0"/>
              <a:t>55</a:t>
            </a:fld>
            <a:endParaRPr lang="zh-CN" altLang="en-US"/>
          </a:p>
        </p:txBody>
      </p:sp>
      <p:sp>
        <p:nvSpPr>
          <p:cNvPr id="5" name="ZoneTexte 4">
            <a:extLst>
              <a:ext uri="{FF2B5EF4-FFF2-40B4-BE49-F238E27FC236}">
                <a16:creationId xmlns:a16="http://schemas.microsoft.com/office/drawing/2014/main" id="{D78F3C2B-0301-4B81-8E0A-DDF1ED0F90F5}"/>
              </a:ext>
            </a:extLst>
          </p:cNvPr>
          <p:cNvSpPr txBox="1"/>
          <p:nvPr/>
        </p:nvSpPr>
        <p:spPr>
          <a:xfrm>
            <a:off x="3215680" y="836712"/>
            <a:ext cx="5400600" cy="461665"/>
          </a:xfrm>
          <a:prstGeom prst="rect">
            <a:avLst/>
          </a:prstGeom>
          <a:noFill/>
        </p:spPr>
        <p:txBody>
          <a:bodyPr wrap="square" rtlCol="0">
            <a:spAutoFit/>
          </a:bodyPr>
          <a:lstStyle/>
          <a:p>
            <a:r>
              <a:rPr lang="en-AU" sz="2400" b="1" dirty="0">
                <a:latin typeface="Times New Roman" panose="02020603050405020304" pitchFamily="18" charset="0"/>
                <a:cs typeface="Times New Roman" panose="02020603050405020304" pitchFamily="18" charset="0"/>
              </a:rPr>
              <a:t>Results of the analysis</a:t>
            </a:r>
          </a:p>
        </p:txBody>
      </p:sp>
      <p:pic>
        <p:nvPicPr>
          <p:cNvPr id="6" name="Image 5">
            <a:extLst>
              <a:ext uri="{FF2B5EF4-FFF2-40B4-BE49-F238E27FC236}">
                <a16:creationId xmlns:a16="http://schemas.microsoft.com/office/drawing/2014/main" id="{9150F51D-EED9-4720-AE24-2B1F87F7647B}"/>
              </a:ext>
            </a:extLst>
          </p:cNvPr>
          <p:cNvPicPr>
            <a:picLocks noChangeAspect="1"/>
          </p:cNvPicPr>
          <p:nvPr/>
        </p:nvPicPr>
        <p:blipFill>
          <a:blip r:embed="rId2"/>
          <a:stretch>
            <a:fillRect/>
          </a:stretch>
        </p:blipFill>
        <p:spPr>
          <a:xfrm>
            <a:off x="479376" y="1556792"/>
            <a:ext cx="3656774" cy="4464496"/>
          </a:xfrm>
          <a:prstGeom prst="rect">
            <a:avLst/>
          </a:prstGeom>
        </p:spPr>
      </p:pic>
      <p:sp>
        <p:nvSpPr>
          <p:cNvPr id="8" name="ZoneTexte 7">
            <a:extLst>
              <a:ext uri="{FF2B5EF4-FFF2-40B4-BE49-F238E27FC236}">
                <a16:creationId xmlns:a16="http://schemas.microsoft.com/office/drawing/2014/main" id="{363D528C-57C8-4359-98C4-7E322C14BE53}"/>
              </a:ext>
            </a:extLst>
          </p:cNvPr>
          <p:cNvSpPr txBox="1"/>
          <p:nvPr/>
        </p:nvSpPr>
        <p:spPr>
          <a:xfrm>
            <a:off x="4799856" y="1572816"/>
            <a:ext cx="7128792" cy="4524315"/>
          </a:xfrm>
          <a:prstGeom prst="rect">
            <a:avLst/>
          </a:prstGeom>
          <a:noFill/>
        </p:spPr>
        <p:txBody>
          <a:bodyPr wrap="square">
            <a:spAutoFit/>
          </a:bodyPr>
          <a:lstStyle/>
          <a:p>
            <a:pPr marL="285750" indent="-285750">
              <a:buFont typeface="Arial" panose="020B0604020202020204" pitchFamily="34" charset="0"/>
              <a:buChar char="•"/>
            </a:pPr>
            <a:r>
              <a:rPr lang="en-US" dirty="0"/>
              <a:t>A </a:t>
            </a:r>
            <a:r>
              <a:rPr lang="en-US" b="1" dirty="0"/>
              <a:t>linkage analysis </a:t>
            </a:r>
            <a:r>
              <a:rPr lang="en-US" dirty="0"/>
              <a:t>is applied to understand the effectiveness of this scheme in enabling collaboration between institutions.</a:t>
            </a:r>
          </a:p>
          <a:p>
            <a:pPr marL="285750" indent="-285750">
              <a:buFont typeface="Arial" panose="020B0604020202020204" pitchFamily="34" charset="0"/>
              <a:buChar char="•"/>
            </a:pPr>
            <a:r>
              <a:rPr lang="en-US" dirty="0"/>
              <a:t>The direct results of Shanghai’s special fund scheme include </a:t>
            </a:r>
            <a:r>
              <a:rPr lang="en-US" b="1" dirty="0"/>
              <a:t>carbon reduction </a:t>
            </a:r>
            <a:r>
              <a:rPr lang="en-US" dirty="0"/>
              <a:t>outcome and a variety of tangible </a:t>
            </a:r>
            <a:r>
              <a:rPr lang="en-US" b="1" dirty="0"/>
              <a:t>capacity building activities</a:t>
            </a:r>
            <a:r>
              <a:rPr lang="en-US" dirty="0"/>
              <a:t>, such as </a:t>
            </a:r>
            <a:r>
              <a:rPr lang="en-US" b="1" dirty="0"/>
              <a:t>data reporting systems </a:t>
            </a:r>
            <a:r>
              <a:rPr lang="en-US" dirty="0"/>
              <a:t>and </a:t>
            </a:r>
            <a:r>
              <a:rPr lang="en-US" b="1" dirty="0"/>
              <a:t>demonstration projects</a:t>
            </a:r>
          </a:p>
          <a:p>
            <a:pPr marL="285750" indent="-285750">
              <a:buFont typeface="Arial" panose="020B0604020202020204" pitchFamily="34" charset="0"/>
              <a:buChar char="•"/>
            </a:pPr>
            <a:r>
              <a:rPr lang="en-US" dirty="0"/>
              <a:t>The fund plays a catalytic role in </a:t>
            </a:r>
            <a:r>
              <a:rPr lang="en-US" b="1" dirty="0"/>
              <a:t>enabling coordination and collaboration</a:t>
            </a:r>
            <a:r>
              <a:rPr lang="en-US" dirty="0"/>
              <a:t> across different government departments on cross-cutting policy domains</a:t>
            </a:r>
          </a:p>
          <a:p>
            <a:pPr marL="285750" indent="-285750">
              <a:buFont typeface="Arial" panose="020B0604020202020204" pitchFamily="34" charset="0"/>
              <a:buChar char="•"/>
            </a:pPr>
            <a:r>
              <a:rPr lang="en-US" dirty="0"/>
              <a:t>The special fund may have enabled local capacity building in multiple ways, through financing the governmental capacity building, incentivizing engagement from other stakeholders, and raising public awareness</a:t>
            </a:r>
          </a:p>
          <a:p>
            <a:pPr marL="285750" indent="-285750">
              <a:buFont typeface="Arial" panose="020B0604020202020204" pitchFamily="34" charset="0"/>
              <a:buChar char="•"/>
            </a:pPr>
            <a:r>
              <a:rPr lang="en-US" dirty="0"/>
              <a:t>The study also shows that a </a:t>
            </a:r>
            <a:r>
              <a:rPr lang="en-US" b="1" dirty="0"/>
              <a:t>well-designed, city-level direct fund scheme can fill an implementation gap between the policy outputs and the policy outcomes</a:t>
            </a:r>
            <a:endParaRPr lang="fr-CH" b="1" dirty="0"/>
          </a:p>
        </p:txBody>
      </p:sp>
    </p:spTree>
    <p:extLst>
      <p:ext uri="{BB962C8B-B14F-4D97-AF65-F5344CB8AC3E}">
        <p14:creationId xmlns:p14="http://schemas.microsoft.com/office/powerpoint/2010/main" val="301369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8">
            <a:extLst>
              <a:ext uri="{FF2B5EF4-FFF2-40B4-BE49-F238E27FC236}">
                <a16:creationId xmlns:a16="http://schemas.microsoft.com/office/drawing/2014/main" id="{7B79A37A-C0C2-4831-A352-059626B4F470}"/>
              </a:ext>
            </a:extLst>
          </p:cNvPr>
          <p:cNvGraphicFramePr/>
          <p:nvPr>
            <p:extLst>
              <p:ext uri="{D42A27DB-BD31-4B8C-83A1-F6EECF244321}">
                <p14:modId xmlns:p14="http://schemas.microsoft.com/office/powerpoint/2010/main" val="688717092"/>
              </p:ext>
            </p:extLst>
          </p:nvPr>
        </p:nvGraphicFramePr>
        <p:xfrm>
          <a:off x="2126247" y="1628800"/>
          <a:ext cx="83400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433746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34BCDE3-EA88-47C0-A5D9-D93DB2A3941B}"/>
              </a:ext>
            </a:extLst>
          </p:cNvPr>
          <p:cNvSpPr txBox="1"/>
          <p:nvPr/>
        </p:nvSpPr>
        <p:spPr>
          <a:xfrm>
            <a:off x="443372" y="1628800"/>
            <a:ext cx="11305256" cy="4524315"/>
          </a:xfrm>
          <a:prstGeom prst="rect">
            <a:avLst/>
          </a:prstGeom>
          <a:noFill/>
        </p:spPr>
        <p:txBody>
          <a:bodyPr wrap="square">
            <a:spAutoFit/>
          </a:bodyPr>
          <a:lstStyle/>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Technically, the 1.5-degree goal can still be reached, but only a narrow pathway with around 400 milestones can lead to this goal</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Global investment gap huge (quadruple global annual investment)</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In emerging and developing economies: six-fold increase; huge benefit as costs in developing and emerging economies are less than half of costs in advanced economies</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Role of public investment to be increased; more equity, less debt</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Measures must be taken to 1) diminish the risks and 2) increase the returns and profitability of green investments</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Main economic instrument: set a carbon price, either by means of a carbon tax, or by means of an emission trading scheme (ETS). </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Accelerate the phase-out of fossil subsidies, phase-in of RE support</a:t>
            </a:r>
          </a:p>
        </p:txBody>
      </p:sp>
      <p:sp>
        <p:nvSpPr>
          <p:cNvPr id="4" name="ZoneTexte 3">
            <a:extLst>
              <a:ext uri="{FF2B5EF4-FFF2-40B4-BE49-F238E27FC236}">
                <a16:creationId xmlns:a16="http://schemas.microsoft.com/office/drawing/2014/main" id="{6FF880BF-EF9B-410C-83D9-AAAEF5C07A41}"/>
              </a:ext>
            </a:extLst>
          </p:cNvPr>
          <p:cNvSpPr txBox="1"/>
          <p:nvPr/>
        </p:nvSpPr>
        <p:spPr>
          <a:xfrm>
            <a:off x="4295800" y="858192"/>
            <a:ext cx="3096344"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Main take-aways (1) </a:t>
            </a:r>
            <a:endParaRPr lang="en-AU"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68175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D73224E-086D-4237-9CB2-96EEE770B16D}"/>
              </a:ext>
            </a:extLst>
          </p:cNvPr>
          <p:cNvSpPr>
            <a:spLocks noGrp="1"/>
          </p:cNvSpPr>
          <p:nvPr>
            <p:ph type="sldNum" sz="quarter" idx="12"/>
          </p:nvPr>
        </p:nvSpPr>
        <p:spPr/>
        <p:txBody>
          <a:bodyPr/>
          <a:lstStyle/>
          <a:p>
            <a:fld id="{0C913308-F349-4B6D-A68A-DD1791B4A57B}" type="slidenum">
              <a:rPr lang="zh-CN" altLang="en-US" smtClean="0"/>
              <a:t>58</a:t>
            </a:fld>
            <a:endParaRPr lang="zh-CN" altLang="en-US"/>
          </a:p>
        </p:txBody>
      </p:sp>
      <p:sp>
        <p:nvSpPr>
          <p:cNvPr id="3" name="ZoneTexte 2">
            <a:extLst>
              <a:ext uri="{FF2B5EF4-FFF2-40B4-BE49-F238E27FC236}">
                <a16:creationId xmlns:a16="http://schemas.microsoft.com/office/drawing/2014/main" id="{6C0DB595-2B4C-497D-B415-8217602FF2FE}"/>
              </a:ext>
            </a:extLst>
          </p:cNvPr>
          <p:cNvSpPr txBox="1"/>
          <p:nvPr/>
        </p:nvSpPr>
        <p:spPr>
          <a:xfrm>
            <a:off x="4295800" y="858192"/>
            <a:ext cx="3096344" cy="461665"/>
          </a:xfrm>
          <a:prstGeom prst="rect">
            <a:avLst/>
          </a:prstGeom>
          <a:noFill/>
        </p:spPr>
        <p:txBody>
          <a:bodyPr wrap="square" rtlCol="0">
            <a:spAutoFit/>
          </a:bodyPr>
          <a:lstStyle/>
          <a:p>
            <a:r>
              <a:rPr lang="en-AU" altLang="zh-CN" sz="2400" b="1" dirty="0">
                <a:latin typeface="Times New Roman" panose="02020603050405020304" pitchFamily="18" charset="0"/>
                <a:cs typeface="Times New Roman" panose="02020603050405020304" pitchFamily="18" charset="0"/>
              </a:rPr>
              <a:t>Main take-aways (2) </a:t>
            </a:r>
            <a:endParaRPr lang="en-AU" sz="2400" b="1" dirty="0">
              <a:latin typeface="Times New Roman" panose="02020603050405020304" pitchFamily="18" charset="0"/>
              <a:cs typeface="Times New Roman" panose="02020603050405020304" pitchFamily="18" charset="0"/>
            </a:endParaRPr>
          </a:p>
        </p:txBody>
      </p:sp>
      <p:sp>
        <p:nvSpPr>
          <p:cNvPr id="5" name="ZoneTexte 4">
            <a:extLst>
              <a:ext uri="{FF2B5EF4-FFF2-40B4-BE49-F238E27FC236}">
                <a16:creationId xmlns:a16="http://schemas.microsoft.com/office/drawing/2014/main" id="{9E00B6CB-F579-48A9-9E75-6AEB721BB6A3}"/>
              </a:ext>
            </a:extLst>
          </p:cNvPr>
          <p:cNvSpPr txBox="1"/>
          <p:nvPr/>
        </p:nvSpPr>
        <p:spPr>
          <a:xfrm>
            <a:off x="796516" y="1628800"/>
            <a:ext cx="10598968" cy="4524315"/>
          </a:xfrm>
          <a:prstGeom prst="rect">
            <a:avLst/>
          </a:prstGeom>
          <a:noFill/>
        </p:spPr>
        <p:txBody>
          <a:bodyPr wrap="square">
            <a:spAutoFit/>
          </a:bodyPr>
          <a:lstStyle/>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Economic support measures: FITs, RECs/GOs, PPAs </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Cities to use all of them, depending on their powers</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Instrument of choice: PPPs combined with PPAs to promote local objectives (renewables share, portfolio standards, GPP, ESG)</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Financial instruments: </a:t>
            </a:r>
          </a:p>
          <a:p>
            <a:pPr marL="742950" lvl="1"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Guarantees (still waiting for a global de-risking guarantee announced by the ISA)</a:t>
            </a:r>
          </a:p>
          <a:p>
            <a:pPr marL="742950" lvl="1"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Green bonds: developing rapidly; cities have used them; &gt; US$ 1 </a:t>
            </a:r>
            <a:r>
              <a:rPr lang="en-AU" sz="2400" dirty="0" err="1">
                <a:solidFill>
                  <a:srgbClr val="000000"/>
                </a:solidFill>
                <a:latin typeface="Arial" panose="020B0604020202020204" pitchFamily="34" charset="0"/>
                <a:ea typeface="等线" panose="02010600030101010101" pitchFamily="2" charset="-122"/>
                <a:cs typeface="Times New Roman" panose="02020603050405020304" pitchFamily="18" charset="0"/>
              </a:rPr>
              <a:t>trl</a:t>
            </a:r>
            <a:endPar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endParaRPr>
          </a:p>
          <a:p>
            <a:pPr marL="742950" lvl="1"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Green loans: examples by IFC in China and Mexico</a:t>
            </a:r>
          </a:p>
          <a:p>
            <a:pPr marL="742950" lvl="1"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Green equity: Trendy after COP26</a:t>
            </a:r>
          </a:p>
          <a:p>
            <a:pPr marL="285750"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How to catalyse public investment. IEA: 30/70 public-private proportion </a:t>
            </a:r>
          </a:p>
          <a:p>
            <a:pPr marL="742950" lvl="1" indent="-285750">
              <a:buFont typeface="Arial" panose="020B0604020202020204" pitchFamily="34" charset="0"/>
              <a:buChar char="•"/>
            </a:pPr>
            <a:r>
              <a:rPr lang="en-AU" sz="2400" dirty="0">
                <a:solidFill>
                  <a:srgbClr val="000000"/>
                </a:solidFill>
                <a:latin typeface="Arial" panose="020B0604020202020204" pitchFamily="34" charset="0"/>
                <a:ea typeface="等线" panose="02010600030101010101" pitchFamily="2" charset="-122"/>
                <a:cs typeface="Times New Roman" panose="02020603050405020304" pitchFamily="18" charset="0"/>
              </a:rPr>
              <a:t>Example of Shanghai</a:t>
            </a:r>
          </a:p>
        </p:txBody>
      </p:sp>
    </p:spTree>
    <p:extLst>
      <p:ext uri="{BB962C8B-B14F-4D97-AF65-F5344CB8AC3E}">
        <p14:creationId xmlns:p14="http://schemas.microsoft.com/office/powerpoint/2010/main" val="89950659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214">
            <a:extLst>
              <a:ext uri="{FF2B5EF4-FFF2-40B4-BE49-F238E27FC236}">
                <a16:creationId xmlns:a16="http://schemas.microsoft.com/office/drawing/2014/main" id="{B6F8E96D-C967-4D55-900D-5B797235AC80}"/>
              </a:ext>
            </a:extLst>
          </p:cNvPr>
          <p:cNvSpPr>
            <a:spLocks noChangeArrowheads="1"/>
          </p:cNvSpPr>
          <p:nvPr/>
        </p:nvSpPr>
        <p:spPr bwMode="auto">
          <a:xfrm>
            <a:off x="5321835" y="2348880"/>
            <a:ext cx="43180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nchor="ct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r>
              <a:rPr lang="en-GB" altLang="zh-CN" sz="4000" dirty="0">
                <a:solidFill>
                  <a:srgbClr val="00B0F0"/>
                </a:solidFill>
                <a:latin typeface="黑体" pitchFamily="49" charset="-122"/>
                <a:ea typeface="黑体" pitchFamily="49" charset="-122"/>
              </a:rPr>
              <a:t>THANK YOU </a:t>
            </a:r>
          </a:p>
          <a:p>
            <a:pPr algn="ctr" eaLnBrk="1" hangingPunct="1"/>
            <a:r>
              <a:rPr lang="en-GB" altLang="zh-CN" sz="4000" dirty="0">
                <a:solidFill>
                  <a:srgbClr val="00B0F0"/>
                </a:solidFill>
                <a:latin typeface="黑体" pitchFamily="49" charset="-122"/>
                <a:ea typeface="黑体" pitchFamily="49" charset="-122"/>
              </a:rPr>
              <a:t>FOR YOUR</a:t>
            </a:r>
          </a:p>
          <a:p>
            <a:pPr algn="ctr" eaLnBrk="1" hangingPunct="1"/>
            <a:r>
              <a:rPr lang="en-GB" altLang="zh-CN" sz="4000" dirty="0">
                <a:solidFill>
                  <a:srgbClr val="00B0F0"/>
                </a:solidFill>
                <a:latin typeface="黑体" pitchFamily="49" charset="-122"/>
                <a:ea typeface="黑体" pitchFamily="49" charset="-122"/>
              </a:rPr>
              <a:t>  ATTENTION</a:t>
            </a:r>
            <a:r>
              <a:rPr lang="zh-CN" altLang="zh-CN" sz="4000" dirty="0">
                <a:solidFill>
                  <a:srgbClr val="00B0F0"/>
                </a:solidFill>
                <a:latin typeface="黑体" pitchFamily="49" charset="-122"/>
                <a:ea typeface="黑体" pitchFamily="49" charset="-122"/>
              </a:rPr>
              <a:t>！</a:t>
            </a:r>
            <a:endParaRPr lang="rm-CH" altLang="zh-CN" sz="4000" dirty="0">
              <a:solidFill>
                <a:srgbClr val="00B0F0"/>
              </a:solidFill>
              <a:latin typeface="黑体" pitchFamily="49" charset="-122"/>
              <a:ea typeface="黑体" pitchFamily="49" charset="-122"/>
            </a:endParaRPr>
          </a:p>
        </p:txBody>
      </p:sp>
      <p:pic>
        <p:nvPicPr>
          <p:cNvPr id="4" name="image36.jpg" descr="C:\Users\bjt\Desktop\2316055_195415041983_2.jpg">
            <a:extLst>
              <a:ext uri="{FF2B5EF4-FFF2-40B4-BE49-F238E27FC236}">
                <a16:creationId xmlns:a16="http://schemas.microsoft.com/office/drawing/2014/main" id="{45A0DDF7-7C25-49E7-8E45-2FD490E72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536" y="2306252"/>
            <a:ext cx="2880320" cy="259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 name="Shape 216">
            <a:extLst>
              <a:ext uri="{FF2B5EF4-FFF2-40B4-BE49-F238E27FC236}">
                <a16:creationId xmlns:a16="http://schemas.microsoft.com/office/drawing/2014/main" id="{96890F7F-E9F1-4A8F-B7CF-6983B400A014}"/>
              </a:ext>
            </a:extLst>
          </p:cNvPr>
          <p:cNvSpPr/>
          <p:nvPr/>
        </p:nvSpPr>
        <p:spPr>
          <a:xfrm>
            <a:off x="1271464" y="5733256"/>
            <a:ext cx="8100742" cy="369332"/>
          </a:xfrm>
          <a:prstGeom prst="rect">
            <a:avLst/>
          </a:prstGeom>
          <a:ln w="12700">
            <a:miter lim="400000"/>
          </a:ln>
        </p:spPr>
        <p:txBody>
          <a:bodyPr wrap="none" lIns="45719" rIns="45719">
            <a:spAutoFit/>
            <a:scene3d>
              <a:camera prst="orthographicFront"/>
              <a:lightRig rig="threePt" dir="t"/>
            </a:scene3d>
          </a:bodyPr>
          <a:lstStyle>
            <a:lvl1pPr>
              <a:defRPr u="sng">
                <a:solidFill>
                  <a:srgbClr val="9A403E"/>
                </a:solidFill>
              </a:defRPr>
            </a:lvl1pPr>
          </a:lstStyle>
          <a:p>
            <a:pPr>
              <a:defRPr u="none">
                <a:solidFill>
                  <a:srgbClr val="000000"/>
                </a:solidFill>
              </a:defRPr>
            </a:pPr>
            <a:r>
              <a:rPr b="1" i="1" u="none" dirty="0">
                <a:solidFill>
                  <a:schemeClr val="tx1"/>
                </a:solidFill>
                <a:effectLst>
                  <a:outerShdw blurRad="38100" dist="19050" dir="2700000" algn="tl" rotWithShape="0">
                    <a:schemeClr val="dk1">
                      <a:alpha val="40000"/>
                    </a:schemeClr>
                  </a:outerShdw>
                </a:effectLst>
              </a:rPr>
              <a:t>“Joining Hands Toward Sustainable Energy Development in the Asia-Pacific Region.”</a:t>
            </a:r>
          </a:p>
        </p:txBody>
      </p:sp>
    </p:spTree>
    <p:extLst>
      <p:ext uri="{BB962C8B-B14F-4D97-AF65-F5344CB8AC3E}">
        <p14:creationId xmlns:p14="http://schemas.microsoft.com/office/powerpoint/2010/main" val="1566779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8">
            <a:extLst>
              <a:ext uri="{FF2B5EF4-FFF2-40B4-BE49-F238E27FC236}">
                <a16:creationId xmlns:a16="http://schemas.microsoft.com/office/drawing/2014/main" id="{7B79A37A-C0C2-4831-A352-059626B4F470}"/>
              </a:ext>
            </a:extLst>
          </p:cNvPr>
          <p:cNvGraphicFramePr/>
          <p:nvPr>
            <p:extLst>
              <p:ext uri="{D42A27DB-BD31-4B8C-83A1-F6EECF244321}">
                <p14:modId xmlns:p14="http://schemas.microsoft.com/office/powerpoint/2010/main" val="1410855546"/>
              </p:ext>
            </p:extLst>
          </p:nvPr>
        </p:nvGraphicFramePr>
        <p:xfrm>
          <a:off x="2126247" y="1628800"/>
          <a:ext cx="834008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15676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C4A6FF5-2C98-426E-87D6-9F75D88E127A}"/>
              </a:ext>
            </a:extLst>
          </p:cNvPr>
          <p:cNvPicPr>
            <a:picLocks noChangeAspect="1"/>
          </p:cNvPicPr>
          <p:nvPr/>
        </p:nvPicPr>
        <p:blipFill>
          <a:blip r:embed="rId3"/>
          <a:stretch>
            <a:fillRect/>
          </a:stretch>
        </p:blipFill>
        <p:spPr>
          <a:xfrm>
            <a:off x="119336" y="1508911"/>
            <a:ext cx="2854128" cy="4008321"/>
          </a:xfrm>
          <a:prstGeom prst="rect">
            <a:avLst/>
          </a:prstGeom>
        </p:spPr>
      </p:pic>
      <p:sp>
        <p:nvSpPr>
          <p:cNvPr id="5" name="ZoneTexte 4">
            <a:extLst>
              <a:ext uri="{FF2B5EF4-FFF2-40B4-BE49-F238E27FC236}">
                <a16:creationId xmlns:a16="http://schemas.microsoft.com/office/drawing/2014/main" id="{5D3EADBF-D56E-4FE2-8682-A4C8327D7EBF}"/>
              </a:ext>
            </a:extLst>
          </p:cNvPr>
          <p:cNvSpPr txBox="1"/>
          <p:nvPr/>
        </p:nvSpPr>
        <p:spPr>
          <a:xfrm>
            <a:off x="4223792" y="836542"/>
            <a:ext cx="4026102"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IEA Landmark Reports 2021</a:t>
            </a:r>
          </a:p>
        </p:txBody>
      </p:sp>
      <p:pic>
        <p:nvPicPr>
          <p:cNvPr id="3" name="Image 2">
            <a:extLst>
              <a:ext uri="{FF2B5EF4-FFF2-40B4-BE49-F238E27FC236}">
                <a16:creationId xmlns:a16="http://schemas.microsoft.com/office/drawing/2014/main" id="{0744BC19-2469-4D85-AAD3-E9C3553331B2}"/>
              </a:ext>
            </a:extLst>
          </p:cNvPr>
          <p:cNvPicPr>
            <a:picLocks noChangeAspect="1"/>
          </p:cNvPicPr>
          <p:nvPr/>
        </p:nvPicPr>
        <p:blipFill>
          <a:blip r:embed="rId4"/>
          <a:stretch>
            <a:fillRect/>
          </a:stretch>
        </p:blipFill>
        <p:spPr>
          <a:xfrm>
            <a:off x="3297368" y="1513463"/>
            <a:ext cx="2798632" cy="4008321"/>
          </a:xfrm>
          <a:prstGeom prst="rect">
            <a:avLst/>
          </a:prstGeom>
        </p:spPr>
      </p:pic>
      <p:pic>
        <p:nvPicPr>
          <p:cNvPr id="8" name="Image 7">
            <a:extLst>
              <a:ext uri="{FF2B5EF4-FFF2-40B4-BE49-F238E27FC236}">
                <a16:creationId xmlns:a16="http://schemas.microsoft.com/office/drawing/2014/main" id="{B5BAFEF4-965A-489B-B5C9-A896595106F1}"/>
              </a:ext>
            </a:extLst>
          </p:cNvPr>
          <p:cNvPicPr>
            <a:picLocks noChangeAspect="1"/>
          </p:cNvPicPr>
          <p:nvPr/>
        </p:nvPicPr>
        <p:blipFill>
          <a:blip r:embed="rId5"/>
          <a:stretch>
            <a:fillRect/>
          </a:stretch>
        </p:blipFill>
        <p:spPr>
          <a:xfrm>
            <a:off x="6315508" y="1487889"/>
            <a:ext cx="2854128" cy="4054597"/>
          </a:xfrm>
          <a:prstGeom prst="rect">
            <a:avLst/>
          </a:prstGeom>
        </p:spPr>
      </p:pic>
      <p:pic>
        <p:nvPicPr>
          <p:cNvPr id="10" name="Image 9">
            <a:extLst>
              <a:ext uri="{FF2B5EF4-FFF2-40B4-BE49-F238E27FC236}">
                <a16:creationId xmlns:a16="http://schemas.microsoft.com/office/drawing/2014/main" id="{C0F04506-D675-4C5E-8C56-E1229FB95E99}"/>
              </a:ext>
            </a:extLst>
          </p:cNvPr>
          <p:cNvPicPr>
            <a:picLocks noChangeAspect="1"/>
          </p:cNvPicPr>
          <p:nvPr/>
        </p:nvPicPr>
        <p:blipFill>
          <a:blip r:embed="rId6"/>
          <a:stretch>
            <a:fillRect/>
          </a:stretch>
        </p:blipFill>
        <p:spPr>
          <a:xfrm>
            <a:off x="9320294" y="1508911"/>
            <a:ext cx="2752369" cy="3999537"/>
          </a:xfrm>
          <a:prstGeom prst="rect">
            <a:avLst/>
          </a:prstGeom>
        </p:spPr>
      </p:pic>
    </p:spTree>
    <p:extLst>
      <p:ext uri="{BB962C8B-B14F-4D97-AF65-F5344CB8AC3E}">
        <p14:creationId xmlns:p14="http://schemas.microsoft.com/office/powerpoint/2010/main" val="3708272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0647B18-86D5-44B3-B894-611982485A9B}"/>
              </a:ext>
            </a:extLst>
          </p:cNvPr>
          <p:cNvPicPr>
            <a:picLocks noChangeAspect="1"/>
          </p:cNvPicPr>
          <p:nvPr/>
        </p:nvPicPr>
        <p:blipFill>
          <a:blip r:embed="rId2"/>
          <a:stretch>
            <a:fillRect/>
          </a:stretch>
        </p:blipFill>
        <p:spPr>
          <a:xfrm>
            <a:off x="793302" y="1556792"/>
            <a:ext cx="3302520" cy="4510913"/>
          </a:xfrm>
          <a:prstGeom prst="rect">
            <a:avLst/>
          </a:prstGeom>
        </p:spPr>
      </p:pic>
      <p:sp>
        <p:nvSpPr>
          <p:cNvPr id="5" name="ZoneTexte 4">
            <a:extLst>
              <a:ext uri="{FF2B5EF4-FFF2-40B4-BE49-F238E27FC236}">
                <a16:creationId xmlns:a16="http://schemas.microsoft.com/office/drawing/2014/main" id="{ED3F386E-6A12-4D0B-AE60-2AFFF82F3A2D}"/>
              </a:ext>
            </a:extLst>
          </p:cNvPr>
          <p:cNvSpPr txBox="1"/>
          <p:nvPr/>
        </p:nvSpPr>
        <p:spPr>
          <a:xfrm>
            <a:off x="2783632" y="823058"/>
            <a:ext cx="6162906" cy="461665"/>
          </a:xfrm>
          <a:prstGeom prst="rect">
            <a:avLst/>
          </a:prstGeom>
          <a:noFill/>
        </p:spPr>
        <p:txBody>
          <a:bodyPr wrap="none" rtlCol="0">
            <a:spAutoFit/>
          </a:bodyPr>
          <a:lstStyle/>
          <a:p>
            <a:r>
              <a:rPr lang="en-AU" sz="2400" b="1" dirty="0">
                <a:latin typeface="Times New Roman" panose="02020603050405020304" pitchFamily="18" charset="0"/>
                <a:cs typeface="Times New Roman" panose="02020603050405020304" pitchFamily="18" charset="0"/>
              </a:rPr>
              <a:t>Some milestones of the IEA Roadmap to 2050</a:t>
            </a:r>
          </a:p>
        </p:txBody>
      </p:sp>
      <p:sp>
        <p:nvSpPr>
          <p:cNvPr id="7" name="ZoneTexte 6">
            <a:extLst>
              <a:ext uri="{FF2B5EF4-FFF2-40B4-BE49-F238E27FC236}">
                <a16:creationId xmlns:a16="http://schemas.microsoft.com/office/drawing/2014/main" id="{CA9A8098-D9EF-4E08-9629-37AF60DED9D9}"/>
              </a:ext>
            </a:extLst>
          </p:cNvPr>
          <p:cNvSpPr txBox="1"/>
          <p:nvPr/>
        </p:nvSpPr>
        <p:spPr>
          <a:xfrm>
            <a:off x="4531784" y="1556792"/>
            <a:ext cx="7128792" cy="4247317"/>
          </a:xfrm>
          <a:prstGeom prst="rect">
            <a:avLst/>
          </a:prstGeom>
          <a:noFill/>
        </p:spPr>
        <p:txBody>
          <a:bodyPr wrap="square">
            <a:spAutoFit/>
          </a:bodyPr>
          <a:lstStyle/>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A</a:t>
            </a:r>
            <a:r>
              <a:rPr lang="en-AU" sz="1800" dirty="0">
                <a:effectLst/>
                <a:latin typeface="Arial" panose="020B0604020202020204" pitchFamily="34" charset="0"/>
                <a:ea typeface="DengXian" panose="02010600030101010101" pitchFamily="2" charset="-122"/>
              </a:rPr>
              <a:t>nnual global clean energy investment triple to USD 4 </a:t>
            </a:r>
            <a:r>
              <a:rPr lang="en-AU" sz="1800" dirty="0" err="1">
                <a:effectLst/>
                <a:latin typeface="Arial" panose="020B0604020202020204" pitchFamily="34" charset="0"/>
                <a:ea typeface="DengXian" panose="02010600030101010101" pitchFamily="2" charset="-122"/>
              </a:rPr>
              <a:t>trl</a:t>
            </a:r>
            <a:r>
              <a:rPr lang="en-AU" sz="1800" dirty="0">
                <a:effectLst/>
                <a:latin typeface="Arial" panose="020B0604020202020204" pitchFamily="34" charset="0"/>
                <a:ea typeface="DengXian" panose="02010600030101010101" pitchFamily="2" charset="-122"/>
              </a:rPr>
              <a:t> by 2030</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Dominated by green  investment</a:t>
            </a:r>
          </a:p>
          <a:p>
            <a:pPr marL="285750" indent="-285750">
              <a:buFont typeface="Arial" panose="020B0604020202020204" pitchFamily="34" charset="0"/>
              <a:buChar char="•"/>
            </a:pPr>
            <a:r>
              <a:rPr lang="en-AU" sz="1800" dirty="0">
                <a:effectLst/>
                <a:latin typeface="Arial" panose="020B0604020202020204" pitchFamily="34" charset="0"/>
                <a:ea typeface="DengXian" panose="02010600030101010101" pitchFamily="2" charset="-122"/>
              </a:rPr>
              <a:t>400 milestones to be attained by 2050</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From t</a:t>
            </a:r>
            <a:r>
              <a:rPr lang="en-AU" sz="1800" dirty="0">
                <a:effectLst/>
                <a:latin typeface="Arial" panose="020B0604020202020204" pitchFamily="34" charset="0"/>
                <a:ea typeface="DengXian" panose="02010600030101010101" pitchFamily="2" charset="-122"/>
              </a:rPr>
              <a:t>oday, no need for new fossil fuel supply investments</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N</a:t>
            </a:r>
            <a:r>
              <a:rPr lang="en-AU" sz="1800" dirty="0">
                <a:effectLst/>
                <a:latin typeface="Arial" panose="020B0604020202020204" pitchFamily="34" charset="0"/>
                <a:ea typeface="DengXian" panose="02010600030101010101" pitchFamily="2" charset="-122"/>
              </a:rPr>
              <a:t>o need for any unabated new coal fired plants</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By 2030, all market-ready technologies are fully rolled out</a:t>
            </a:r>
          </a:p>
          <a:p>
            <a:pPr marL="285750" indent="-285750">
              <a:buFont typeface="Arial" panose="020B0604020202020204" pitchFamily="34" charset="0"/>
              <a:buChar char="•"/>
            </a:pPr>
            <a:r>
              <a:rPr lang="en-AU" sz="1800" dirty="0">
                <a:effectLst/>
                <a:latin typeface="Arial" panose="020B0604020202020204" pitchFamily="34" charset="0"/>
                <a:ea typeface="DengXian" panose="02010600030101010101" pitchFamily="2" charset="-122"/>
              </a:rPr>
              <a:t>By 2030, all prototypes </a:t>
            </a:r>
            <a:r>
              <a:rPr lang="en-AU" dirty="0">
                <a:latin typeface="Arial" panose="020B0604020202020204" pitchFamily="34" charset="0"/>
                <a:ea typeface="DengXian" panose="02010600030101010101" pitchFamily="2" charset="-122"/>
              </a:rPr>
              <a:t>new technologies are market-ready</a:t>
            </a:r>
            <a:endParaRPr lang="en-AU" sz="1800" dirty="0">
              <a:effectLst/>
              <a:latin typeface="Arial" panose="020B0604020202020204" pitchFamily="34" charset="0"/>
              <a:ea typeface="DengXian" panose="02010600030101010101" pitchFamily="2" charset="-122"/>
            </a:endParaRPr>
          </a:p>
          <a:p>
            <a:pPr marL="285750" indent="-285750">
              <a:buFont typeface="Arial" panose="020B0604020202020204" pitchFamily="34" charset="0"/>
              <a:buChar char="•"/>
            </a:pPr>
            <a:r>
              <a:rPr lang="en-AU" sz="1800" dirty="0">
                <a:effectLst/>
                <a:latin typeface="Arial" panose="020B0604020202020204" pitchFamily="34" charset="0"/>
                <a:ea typeface="DengXian" panose="02010600030101010101" pitchFamily="2" charset="-122"/>
              </a:rPr>
              <a:t>By 2030, all new buildings are zero-carbon ready</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B</a:t>
            </a:r>
            <a:r>
              <a:rPr lang="en-AU" sz="1800" dirty="0">
                <a:effectLst/>
                <a:latin typeface="Arial" panose="020B0604020202020204" pitchFamily="34" charset="0"/>
                <a:ea typeface="DengXian" panose="02010600030101010101" pitchFamily="2" charset="-122"/>
              </a:rPr>
              <a:t>y 2035, no new sales of internal combustion engine cars</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B</a:t>
            </a:r>
            <a:r>
              <a:rPr lang="en-AU" sz="1800" dirty="0">
                <a:effectLst/>
                <a:latin typeface="Arial" panose="020B0604020202020204" pitchFamily="34" charset="0"/>
                <a:ea typeface="DengXian" panose="02010600030101010101" pitchFamily="2" charset="-122"/>
              </a:rPr>
              <a:t>y 2040 the global power system is carbon free in net terms</a:t>
            </a:r>
          </a:p>
          <a:p>
            <a:pPr marL="285750" indent="-285750">
              <a:buFont typeface="Arial" panose="020B0604020202020204" pitchFamily="34" charset="0"/>
              <a:buChar char="•"/>
            </a:pPr>
            <a:r>
              <a:rPr lang="en-AU" sz="1800" dirty="0">
                <a:effectLst/>
                <a:latin typeface="Arial" panose="020B0604020202020204" pitchFamily="34" charset="0"/>
                <a:ea typeface="DengXian" panose="02010600030101010101" pitchFamily="2" charset="-122"/>
              </a:rPr>
              <a:t>By 2050 six times more jobs created than jobs that will be lost</a:t>
            </a:r>
          </a:p>
          <a:p>
            <a:pPr marL="285750" indent="-285750">
              <a:buFont typeface="Arial" panose="020B0604020202020204" pitchFamily="34" charset="0"/>
              <a:buChar char="•"/>
            </a:pPr>
            <a:r>
              <a:rPr lang="en-AU" dirty="0">
                <a:latin typeface="Arial" panose="020B0604020202020204" pitchFamily="34" charset="0"/>
                <a:ea typeface="DengXian" panose="02010600030101010101" pitchFamily="2" charset="-122"/>
              </a:rPr>
              <a:t>By 2050 global GDP to have additional +0.4% annual increase, resulting in adding an economy of the size of Japan to the world</a:t>
            </a:r>
          </a:p>
          <a:p>
            <a:pPr marL="285750" indent="-285750">
              <a:buFont typeface="Arial" panose="020B0604020202020204" pitchFamily="34" charset="0"/>
              <a:buChar char="•"/>
            </a:pPr>
            <a:r>
              <a:rPr lang="en-AU" sz="1800" dirty="0">
                <a:effectLst/>
                <a:latin typeface="Arial" panose="020B0604020202020204" pitchFamily="34" charset="0"/>
                <a:ea typeface="DengXian" panose="02010600030101010101" pitchFamily="2" charset="-122"/>
              </a:rPr>
              <a:t>BUT: Take special care to the regions having to quit fossil energies; leave no one behind</a:t>
            </a:r>
          </a:p>
        </p:txBody>
      </p:sp>
      <p:sp>
        <p:nvSpPr>
          <p:cNvPr id="9" name="ZoneTexte 8">
            <a:extLst>
              <a:ext uri="{FF2B5EF4-FFF2-40B4-BE49-F238E27FC236}">
                <a16:creationId xmlns:a16="http://schemas.microsoft.com/office/drawing/2014/main" id="{F48E006E-EFA4-426F-B4DE-6F90F5E54E4E}"/>
              </a:ext>
            </a:extLst>
          </p:cNvPr>
          <p:cNvSpPr txBox="1"/>
          <p:nvPr/>
        </p:nvSpPr>
        <p:spPr>
          <a:xfrm>
            <a:off x="4871864" y="5804109"/>
            <a:ext cx="6136640" cy="369332"/>
          </a:xfrm>
          <a:prstGeom prst="rect">
            <a:avLst/>
          </a:prstGeom>
          <a:noFill/>
        </p:spPr>
        <p:txBody>
          <a:bodyPr wrap="square">
            <a:spAutoFit/>
          </a:bodyPr>
          <a:lstStyle/>
          <a:p>
            <a:r>
              <a:rPr lang="en-AU" sz="1800" u="sng" dirty="0">
                <a:solidFill>
                  <a:srgbClr val="0563C1"/>
                </a:solidFill>
                <a:effectLst/>
                <a:latin typeface="Calibri" panose="020F0502020204030204" pitchFamily="34" charset="0"/>
                <a:ea typeface="DengXian" panose="02010600030101010101" pitchFamily="2" charset="-122"/>
                <a:cs typeface="Times New Roman" panose="02020603050405020304" pitchFamily="18" charset="0"/>
                <a:hlinkClick r:id="rId3"/>
              </a:rPr>
              <a:t>https://www.iea.org/reports/net-zero-by-2050</a:t>
            </a:r>
            <a:r>
              <a:rPr lang="en-AU" sz="1800" dirty="0">
                <a:effectLst/>
                <a:latin typeface="Calibri" panose="020F0502020204030204" pitchFamily="34" charset="0"/>
                <a:ea typeface="DengXian" panose="02010600030101010101" pitchFamily="2" charset="-122"/>
                <a:cs typeface="Times New Roman" panose="02020603050405020304" pitchFamily="18" charset="0"/>
              </a:rPr>
              <a:t> </a:t>
            </a:r>
            <a:endParaRPr lang="en-AU" dirty="0"/>
          </a:p>
        </p:txBody>
      </p:sp>
    </p:spTree>
    <p:extLst>
      <p:ext uri="{BB962C8B-B14F-4D97-AF65-F5344CB8AC3E}">
        <p14:creationId xmlns:p14="http://schemas.microsoft.com/office/powerpoint/2010/main" val="152479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72C5014-46F2-4CCF-A4B5-F90EFA849988}"/>
              </a:ext>
            </a:extLst>
          </p:cNvPr>
          <p:cNvPicPr>
            <a:picLocks noChangeAspect="1"/>
          </p:cNvPicPr>
          <p:nvPr/>
        </p:nvPicPr>
        <p:blipFill>
          <a:blip r:embed="rId2"/>
          <a:stretch>
            <a:fillRect/>
          </a:stretch>
        </p:blipFill>
        <p:spPr>
          <a:xfrm>
            <a:off x="911424" y="1556792"/>
            <a:ext cx="6083674" cy="4582016"/>
          </a:xfrm>
          <a:prstGeom prst="rect">
            <a:avLst/>
          </a:prstGeom>
        </p:spPr>
      </p:pic>
      <p:sp>
        <p:nvSpPr>
          <p:cNvPr id="5" name="ZoneTexte 4">
            <a:extLst>
              <a:ext uri="{FF2B5EF4-FFF2-40B4-BE49-F238E27FC236}">
                <a16:creationId xmlns:a16="http://schemas.microsoft.com/office/drawing/2014/main" id="{FF146C27-F36A-4B20-9BD3-CCD34AA4F70E}"/>
              </a:ext>
            </a:extLst>
          </p:cNvPr>
          <p:cNvSpPr txBox="1"/>
          <p:nvPr/>
        </p:nvSpPr>
        <p:spPr>
          <a:xfrm>
            <a:off x="2423592" y="908720"/>
            <a:ext cx="7404591" cy="461665"/>
          </a:xfrm>
          <a:prstGeom prst="rect">
            <a:avLst/>
          </a:prstGeom>
          <a:noFill/>
        </p:spPr>
        <p:txBody>
          <a:bodyPr wrap="none" rtlCol="0">
            <a:spAutoFit/>
          </a:bodyPr>
          <a:lstStyle/>
          <a:p>
            <a:r>
              <a:rPr lang="en-US" altLang="zh-CN" sz="2400" b="1" dirty="0">
                <a:latin typeface="Times New Roman" panose="02020603050405020304" pitchFamily="18" charset="0"/>
                <a:cs typeface="Times New Roman" panose="02020603050405020304" pitchFamily="18" charset="0"/>
              </a:rPr>
              <a:t>Comparison between 18 IPCC scenarios and IEA-NZE</a:t>
            </a:r>
            <a:endParaRPr lang="en-AU" sz="2400" b="1" dirty="0">
              <a:latin typeface="Times New Roman" panose="02020603050405020304" pitchFamily="18" charset="0"/>
              <a:cs typeface="Times New Roman" panose="02020603050405020304" pitchFamily="18" charset="0"/>
            </a:endParaRPr>
          </a:p>
        </p:txBody>
      </p:sp>
      <p:sp>
        <p:nvSpPr>
          <p:cNvPr id="7" name="ZoneTexte 6">
            <a:extLst>
              <a:ext uri="{FF2B5EF4-FFF2-40B4-BE49-F238E27FC236}">
                <a16:creationId xmlns:a16="http://schemas.microsoft.com/office/drawing/2014/main" id="{CA0D9808-DE51-4284-90D1-D5A275BC31E9}"/>
              </a:ext>
            </a:extLst>
          </p:cNvPr>
          <p:cNvSpPr txBox="1"/>
          <p:nvPr/>
        </p:nvSpPr>
        <p:spPr>
          <a:xfrm>
            <a:off x="7559803" y="1844824"/>
            <a:ext cx="4022597" cy="1477328"/>
          </a:xfrm>
          <a:prstGeom prst="rect">
            <a:avLst/>
          </a:prstGeom>
          <a:noFill/>
        </p:spPr>
        <p:txBody>
          <a:bodyPr wrap="square">
            <a:spAutoFit/>
          </a:bodyPr>
          <a:lstStyle/>
          <a:p>
            <a:r>
              <a:rPr lang="en-US" dirty="0"/>
              <a:t>The IEA-NZE has the lowest level of energy-related CDR and bioenergy of any scenario that achieves net-zero energy sector and industrial process CO2 emissions in 2050</a:t>
            </a:r>
            <a:endParaRPr lang="fr-CH" dirty="0"/>
          </a:p>
        </p:txBody>
      </p:sp>
      <p:sp>
        <p:nvSpPr>
          <p:cNvPr id="9" name="ZoneTexte 8">
            <a:extLst>
              <a:ext uri="{FF2B5EF4-FFF2-40B4-BE49-F238E27FC236}">
                <a16:creationId xmlns:a16="http://schemas.microsoft.com/office/drawing/2014/main" id="{0D9B7378-C423-44BD-AA66-352F2C0C3B50}"/>
              </a:ext>
            </a:extLst>
          </p:cNvPr>
          <p:cNvSpPr txBox="1"/>
          <p:nvPr/>
        </p:nvSpPr>
        <p:spPr>
          <a:xfrm>
            <a:off x="7523927" y="3617827"/>
            <a:ext cx="4608512" cy="2308324"/>
          </a:xfrm>
          <a:prstGeom prst="rect">
            <a:avLst/>
          </a:prstGeom>
          <a:noFill/>
        </p:spPr>
        <p:txBody>
          <a:bodyPr wrap="square">
            <a:spAutoFit/>
          </a:bodyPr>
          <a:lstStyle/>
          <a:p>
            <a:r>
              <a:rPr lang="en-CH" dirty="0"/>
              <a:t>CCUS = carbon capture, utilisation and storage; CDR = carbon direct removal; </a:t>
            </a:r>
            <a:endParaRPr lang="rm-CH" dirty="0"/>
          </a:p>
          <a:p>
            <a:r>
              <a:rPr lang="en-CH" dirty="0"/>
              <a:t>TES = total energy</a:t>
            </a:r>
            <a:r>
              <a:rPr lang="rm-CH" dirty="0"/>
              <a:t> </a:t>
            </a:r>
            <a:r>
              <a:rPr lang="en-CH" dirty="0"/>
              <a:t>supply; </a:t>
            </a:r>
            <a:endParaRPr lang="rm-CH" dirty="0"/>
          </a:p>
          <a:p>
            <a:r>
              <a:rPr lang="en-CH" dirty="0"/>
              <a:t>TFC = total final consumption. Energy‐related CDR includes CO2 captured through bioenergy with</a:t>
            </a:r>
          </a:p>
          <a:p>
            <a:r>
              <a:rPr lang="en-CH" dirty="0"/>
              <a:t>CCUS and direct air capture with CCUS and put into permanent storage.</a:t>
            </a:r>
          </a:p>
        </p:txBody>
      </p:sp>
    </p:spTree>
    <p:extLst>
      <p:ext uri="{BB962C8B-B14F-4D97-AF65-F5344CB8AC3E}">
        <p14:creationId xmlns:p14="http://schemas.microsoft.com/office/powerpoint/2010/main" val="990308345"/>
      </p:ext>
    </p:extLst>
  </p:cSld>
  <p:clrMapOvr>
    <a:masterClrMapping/>
  </p:clrMapOvr>
</p:sld>
</file>

<file path=ppt/theme/theme1.xml><?xml version="1.0" encoding="utf-8"?>
<a:theme xmlns:a="http://schemas.openxmlformats.org/drawingml/2006/main" name="1_3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3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14880</TotalTime>
  <Words>4537</Words>
  <Application>Microsoft Office PowerPoint</Application>
  <PresentationFormat>Grand écran</PresentationFormat>
  <Paragraphs>458</Paragraphs>
  <Slides>59</Slides>
  <Notes>2</Notes>
  <HiddenSlides>0</HiddenSlides>
  <MMClips>0</MMClips>
  <ScaleCrop>false</ScaleCrop>
  <HeadingPairs>
    <vt:vector size="8" baseType="variant">
      <vt:variant>
        <vt:lpstr>Polices utilisées</vt:lpstr>
      </vt:variant>
      <vt:variant>
        <vt:i4>10</vt:i4>
      </vt:variant>
      <vt:variant>
        <vt:lpstr>Thème</vt:lpstr>
      </vt:variant>
      <vt:variant>
        <vt:i4>2</vt:i4>
      </vt:variant>
      <vt:variant>
        <vt:lpstr>Serveurs OLE incorporés</vt:lpstr>
      </vt:variant>
      <vt:variant>
        <vt:i4>1</vt:i4>
      </vt:variant>
      <vt:variant>
        <vt:lpstr>Titres des diapositives</vt:lpstr>
      </vt:variant>
      <vt:variant>
        <vt:i4>59</vt:i4>
      </vt:variant>
    </vt:vector>
  </HeadingPairs>
  <TitlesOfParts>
    <vt:vector size="72" baseType="lpstr">
      <vt:lpstr>Calibri-Bold</vt:lpstr>
      <vt:lpstr>CenturyGothic-BoldItalic</vt:lpstr>
      <vt:lpstr>CIDFont+F2</vt:lpstr>
      <vt:lpstr>黑体</vt:lpstr>
      <vt:lpstr>Arial</vt:lpstr>
      <vt:lpstr>Calibri</vt:lpstr>
      <vt:lpstr>Helvetica</vt:lpstr>
      <vt:lpstr>Open Sans</vt:lpstr>
      <vt:lpstr>Symbol</vt:lpstr>
      <vt:lpstr>Times New Roman</vt:lpstr>
      <vt:lpstr>1_33</vt:lpstr>
      <vt:lpstr>2_33</vt:lpstr>
      <vt:lpstr>Worksheet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AKI</dc:creator>
  <cp:lastModifiedBy>steivan</cp:lastModifiedBy>
  <cp:revision>387</cp:revision>
  <cp:lastPrinted>2020-02-19T07:57:14Z</cp:lastPrinted>
  <dcterms:created xsi:type="dcterms:W3CDTF">2016-11-17T03:36:00Z</dcterms:created>
  <dcterms:modified xsi:type="dcterms:W3CDTF">2022-10-27T14:14:39Z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2052-10.1.0.6255</vt:lpwstr>
  </property>
</Properties>
</file>